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1" r:id="rId2"/>
  </p:sldMasterIdLst>
  <p:notesMasterIdLst>
    <p:notesMasterId r:id="rId29"/>
  </p:notesMasterIdLst>
  <p:handoutMasterIdLst>
    <p:handoutMasterId r:id="rId30"/>
  </p:handoutMasterIdLst>
  <p:sldIdLst>
    <p:sldId id="256" r:id="rId3"/>
    <p:sldId id="257" r:id="rId4"/>
    <p:sldId id="258" r:id="rId5"/>
    <p:sldId id="271" r:id="rId6"/>
    <p:sldId id="259" r:id="rId7"/>
    <p:sldId id="272" r:id="rId8"/>
    <p:sldId id="273" r:id="rId9"/>
    <p:sldId id="275" r:id="rId10"/>
    <p:sldId id="313" r:id="rId11"/>
    <p:sldId id="263" r:id="rId12"/>
    <p:sldId id="266" r:id="rId13"/>
    <p:sldId id="261" r:id="rId14"/>
    <p:sldId id="274" r:id="rId15"/>
    <p:sldId id="260" r:id="rId16"/>
    <p:sldId id="268" r:id="rId17"/>
    <p:sldId id="317" r:id="rId18"/>
    <p:sldId id="269" r:id="rId19"/>
    <p:sldId id="278" r:id="rId20"/>
    <p:sldId id="276" r:id="rId21"/>
    <p:sldId id="270" r:id="rId22"/>
    <p:sldId id="277" r:id="rId23"/>
    <p:sldId id="315" r:id="rId24"/>
    <p:sldId id="265" r:id="rId25"/>
    <p:sldId id="314" r:id="rId26"/>
    <p:sldId id="316" r:id="rId27"/>
    <p:sldId id="312" r:id="rId28"/>
  </p:sldIdLst>
  <p:sldSz cx="9144000" cy="6858000" type="screen4x3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Geneva" charset="0"/>
        <a:cs typeface="Geneva" charset="0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Geneva" charset="0"/>
        <a:cs typeface="Geneva" charset="0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Geneva" charset="0"/>
        <a:cs typeface="Geneva" charset="0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Geneva" charset="0"/>
        <a:cs typeface="Geneva" charset="0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Geneva" charset="0"/>
        <a:cs typeface="Geneva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Calibri" charset="0"/>
        <a:ea typeface="Geneva" charset="0"/>
        <a:cs typeface="Geneva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Calibri" charset="0"/>
        <a:ea typeface="Geneva" charset="0"/>
        <a:cs typeface="Geneva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Calibri" charset="0"/>
        <a:ea typeface="Geneva" charset="0"/>
        <a:cs typeface="Geneva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Calibri" charset="0"/>
        <a:ea typeface="Geneva" charset="0"/>
        <a:cs typeface="Geneva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4204">
          <p15:clr>
            <a:srgbClr val="A4A3A4"/>
          </p15:clr>
        </p15:guide>
        <p15:guide id="2" orient="horz" pos="476">
          <p15:clr>
            <a:srgbClr val="A4A3A4"/>
          </p15:clr>
        </p15:guide>
        <p15:guide id="3" orient="horz" pos="1443">
          <p15:clr>
            <a:srgbClr val="A4A3A4"/>
          </p15:clr>
        </p15:guide>
        <p15:guide id="4" orient="horz" pos="966">
          <p15:clr>
            <a:srgbClr val="A4A3A4"/>
          </p15:clr>
        </p15:guide>
        <p15:guide id="5" orient="horz" pos="1876">
          <p15:clr>
            <a:srgbClr val="A4A3A4"/>
          </p15:clr>
        </p15:guide>
        <p15:guide id="6" orient="horz" pos="3616">
          <p15:clr>
            <a:srgbClr val="A4A3A4"/>
          </p15:clr>
        </p15:guide>
        <p15:guide id="7" pos="2190">
          <p15:clr>
            <a:srgbClr val="A4A3A4"/>
          </p15:clr>
        </p15:guide>
        <p15:guide id="8" pos="2188">
          <p15:clr>
            <a:srgbClr val="A4A3A4"/>
          </p15:clr>
        </p15:guide>
        <p15:guide id="9" pos="5026">
          <p15:clr>
            <a:srgbClr val="A4A3A4"/>
          </p15:clr>
        </p15:guide>
        <p15:guide id="10" pos="28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5125"/>
    <a:srgbClr val="F37C23"/>
    <a:srgbClr val="3C5A77"/>
    <a:srgbClr val="BC5F2B"/>
    <a:srgbClr val="32547A"/>
    <a:srgbClr val="B8561A"/>
    <a:srgbClr val="B65A1F"/>
    <a:srgbClr val="5680AB"/>
    <a:srgbClr val="7A7A7A"/>
    <a:srgbClr val="6FA8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527" autoAdjust="0"/>
    <p:restoredTop sz="96291"/>
  </p:normalViewPr>
  <p:slideViewPr>
    <p:cSldViewPr snapToGrid="0" snapToObjects="1">
      <p:cViewPr varScale="1">
        <p:scale>
          <a:sx n="100" d="100"/>
          <a:sy n="100" d="100"/>
        </p:scale>
        <p:origin x="592" y="160"/>
      </p:cViewPr>
      <p:guideLst>
        <p:guide orient="horz" pos="4204"/>
        <p:guide orient="horz" pos="476"/>
        <p:guide orient="horz" pos="1443"/>
        <p:guide orient="horz" pos="966"/>
        <p:guide orient="horz" pos="1876"/>
        <p:guide orient="horz" pos="3616"/>
        <p:guide pos="2190"/>
        <p:guide pos="2188"/>
        <p:guide pos="5026"/>
        <p:guide pos="282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handoutMaster" Target="handoutMasters/handoutMaster1.xml"/><Relationship Id="rId8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FB589245-636E-234E-BFAD-9607949806CA}" type="datetimeFigureOut">
              <a:rPr lang="en-US"/>
              <a:pPr>
                <a:defRPr/>
              </a:pPr>
              <a:t>8/30/21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62F3B233-32CA-1B4D-AFEE-D703F5CA5C3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28637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129BCED8-DCF3-A94B-99F8-D2FB79A8911E}" type="datetimeFigureOut">
              <a:rPr lang="en-US"/>
              <a:pPr>
                <a:defRPr/>
              </a:pPr>
              <a:t>8/30/21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EEA82294-BF3E-954A-9E49-35D72A5F000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74185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Geneva" charset="0"/>
        <a:cs typeface="Geneva" charset="0"/>
      </a:defRPr>
    </a:lvl1pPr>
    <a:lvl2pPr marL="4572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Geneva" charset="0"/>
        <a:cs typeface="+mn-cs"/>
      </a:defRPr>
    </a:lvl2pPr>
    <a:lvl3pPr marL="9144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Geneva" charset="0"/>
        <a:cs typeface="+mn-cs"/>
      </a:defRPr>
    </a:lvl3pPr>
    <a:lvl4pPr marL="13716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Geneva" charset="0"/>
        <a:cs typeface="+mn-cs"/>
      </a:defRPr>
    </a:lvl4pPr>
    <a:lvl5pPr marL="18288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Geneva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Log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30416"/>
            <a:ext cx="8218488" cy="1143000"/>
          </a:xfrm>
          <a:prstGeom prst="rect">
            <a:avLst/>
          </a:prstGeom>
        </p:spPr>
        <p:txBody>
          <a:bodyPr vert="horz" lIns="0" tIns="0" rIns="0" bIns="0" anchor="b" anchorCtr="0"/>
          <a:lstStyle>
            <a:lvl1pPr algn="l">
              <a:defRPr sz="3200" b="1" i="0" baseline="0">
                <a:solidFill>
                  <a:srgbClr val="E95125"/>
                </a:solidFill>
                <a:latin typeface="Helvetica"/>
                <a:cs typeface="Helvetica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54025" y="2696827"/>
            <a:ext cx="8221663" cy="1721069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buFontTx/>
              <a:buNone/>
              <a:defRPr sz="2200" b="0" i="0" baseline="0">
                <a:solidFill>
                  <a:srgbClr val="E95125"/>
                </a:solidFill>
                <a:latin typeface="Helvetica"/>
                <a:cs typeface="Helvetica"/>
              </a:defRPr>
            </a:lvl1pPr>
            <a:lvl2pPr marL="0" indent="0">
              <a:buFontTx/>
              <a:buNone/>
              <a:defRPr sz="1800" baseline="0">
                <a:solidFill>
                  <a:srgbClr val="004C97"/>
                </a:solidFill>
                <a:latin typeface="Helvetica"/>
              </a:defRPr>
            </a:lvl2pPr>
            <a:lvl3pPr marL="0" indent="0">
              <a:buFontTx/>
              <a:buNone/>
              <a:defRPr sz="1800" baseline="0">
                <a:solidFill>
                  <a:srgbClr val="004C97"/>
                </a:solidFill>
                <a:latin typeface="Helvetica"/>
              </a:defRPr>
            </a:lvl3pPr>
            <a:lvl4pPr marL="0" indent="0">
              <a:buFontTx/>
              <a:buNone/>
              <a:defRPr sz="1800" baseline="0">
                <a:solidFill>
                  <a:srgbClr val="004C97"/>
                </a:solidFill>
                <a:latin typeface="Helvetica"/>
              </a:defRPr>
            </a:lvl4pPr>
            <a:lvl5pPr marL="0" indent="0">
              <a:buFontTx/>
              <a:buNone/>
              <a:defRPr sz="1800" baseline="0">
                <a:solidFill>
                  <a:srgbClr val="004C97"/>
                </a:solidFill>
                <a:latin typeface="Helvetica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4813979" y="5940101"/>
            <a:ext cx="2099715" cy="63497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You </a:t>
            </a:r>
            <a:r>
              <a:rPr lang="en-US" dirty="0" err="1"/>
              <a:t>Inst</a:t>
            </a:r>
            <a:r>
              <a:rPr lang="en-US" dirty="0"/>
              <a:t> Logo</a:t>
            </a:r>
          </a:p>
        </p:txBody>
      </p:sp>
    </p:spTree>
    <p:extLst>
      <p:ext uri="{BB962C8B-B14F-4D97-AF65-F5344CB8AC3E}">
        <p14:creationId xmlns:p14="http://schemas.microsoft.com/office/powerpoint/2010/main" val="34220231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454026" y="462518"/>
            <a:ext cx="8229600" cy="647102"/>
          </a:xfrm>
          <a:prstGeom prst="rect">
            <a:avLst/>
          </a:prstGeom>
        </p:spPr>
        <p:txBody>
          <a:bodyPr vert="horz" lIns="0" tIns="0" rIns="0" bIns="0">
            <a:normAutofit/>
          </a:bodyPr>
          <a:lstStyle>
            <a:lvl1pPr algn="l">
              <a:defRPr sz="4000" b="1" i="0" baseline="0">
                <a:solidFill>
                  <a:srgbClr val="E95125"/>
                </a:solidFill>
                <a:latin typeface="Helvetica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idx="11"/>
          </p:nvPr>
        </p:nvSpPr>
        <p:spPr>
          <a:xfrm>
            <a:off x="454029" y="1207770"/>
            <a:ext cx="8232771" cy="5070302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256032" indent="-265176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Font typeface="Arial"/>
              <a:buChar char="•"/>
              <a:defRPr sz="2200" b="0" i="0">
                <a:solidFill>
                  <a:srgbClr val="3C5A77"/>
                </a:solidFill>
                <a:latin typeface="Helvetica"/>
              </a:defRPr>
            </a:lvl1pPr>
            <a:lvl2pPr marL="541338" indent="-26670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ct val="90000"/>
              <a:buFont typeface="Lucida Grande"/>
              <a:buChar char="-"/>
              <a:defRPr sz="2000" b="0" i="0">
                <a:solidFill>
                  <a:srgbClr val="3C5A77"/>
                </a:solidFill>
                <a:latin typeface="Helvetica"/>
              </a:defRPr>
            </a:lvl2pPr>
            <a:lvl3pPr marL="898525" indent="-27305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ct val="88000"/>
              <a:buFont typeface="Arial"/>
              <a:buChar char="•"/>
              <a:defRPr sz="1800" b="0" i="0">
                <a:solidFill>
                  <a:srgbClr val="3C5A77"/>
                </a:solidFill>
                <a:latin typeface="Helvetica"/>
              </a:defRPr>
            </a:lvl3pPr>
            <a:lvl4pPr marL="1165225" indent="-26670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ct val="90000"/>
              <a:buFont typeface="Lucida Grande"/>
              <a:buChar char="-"/>
              <a:defRPr sz="1600" b="0" i="0">
                <a:solidFill>
                  <a:srgbClr val="3C5A77"/>
                </a:solidFill>
                <a:latin typeface="Helvetica"/>
              </a:defRPr>
            </a:lvl4pPr>
            <a:lvl5pPr marL="1431925" indent="-26670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ct val="88000"/>
              <a:buFont typeface="Arial"/>
              <a:buChar char="•"/>
              <a:defRPr sz="1400" b="0" i="0">
                <a:solidFill>
                  <a:srgbClr val="3C5A77"/>
                </a:solidFill>
                <a:latin typeface="Helvetica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879219" y="6549548"/>
            <a:ext cx="998567" cy="158697"/>
          </a:xfrm>
          <a:prstGeom prst="rect">
            <a:avLst/>
          </a:prstGeom>
        </p:spPr>
        <p:txBody>
          <a:bodyPr lIns="0" tIns="0" rIns="0" bIns="0" anchor="b" anchorCtr="0"/>
          <a:lstStyle>
            <a:lvl1pPr fontAlgn="auto">
              <a:spcBef>
                <a:spcPts val="0"/>
              </a:spcBef>
              <a:spcAft>
                <a:spcPts val="0"/>
              </a:spcAft>
              <a:defRPr sz="1200" b="0" i="0" baseline="0" smtClean="0">
                <a:solidFill>
                  <a:srgbClr val="E95125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>
              <a:latin typeface="Helvetica"/>
              <a:cs typeface="Helvetica"/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877785" y="6549548"/>
            <a:ext cx="4349311" cy="158697"/>
          </a:xfrm>
          <a:prstGeom prst="rect">
            <a:avLst/>
          </a:prstGeom>
        </p:spPr>
        <p:txBody>
          <a:bodyPr lIns="0" tIns="0" rIns="0" bIns="0" anchor="b" anchorCtr="0"/>
          <a:lstStyle>
            <a:lvl1pPr fontAlgn="auto">
              <a:spcBef>
                <a:spcPts val="0"/>
              </a:spcBef>
              <a:spcAft>
                <a:spcPts val="0"/>
              </a:spcAft>
              <a:defRPr sz="1200" b="0" i="0" baseline="0" dirty="0">
                <a:solidFill>
                  <a:srgbClr val="E95125"/>
                </a:solidFill>
                <a:latin typeface="Helvetica"/>
                <a:ea typeface="+mn-ea"/>
                <a:cs typeface="Helvetica"/>
              </a:defRPr>
            </a:lvl1pPr>
          </a:lstStyle>
          <a:p>
            <a:pPr>
              <a:defRPr/>
            </a:pPr>
            <a:r>
              <a:rPr lang="de-DE"/>
              <a:t>Presenter Name | Presentation Title </a:t>
            </a: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54026" y="6549548"/>
            <a:ext cx="425194" cy="158697"/>
          </a:xfrm>
          <a:prstGeom prst="rect">
            <a:avLst/>
          </a:prstGeom>
        </p:spPr>
        <p:txBody>
          <a:bodyPr lIns="0" tIns="0" rIns="0" bIns="0" anchor="b" anchorCtr="0"/>
          <a:lstStyle>
            <a:lvl1pPr fontAlgn="auto">
              <a:spcBef>
                <a:spcPts val="0"/>
              </a:spcBef>
              <a:spcAft>
                <a:spcPts val="0"/>
              </a:spcAft>
              <a:defRPr sz="1200" b="1" i="0" baseline="0" smtClean="0">
                <a:solidFill>
                  <a:srgbClr val="E95125"/>
                </a:solidFill>
                <a:latin typeface="Helvetica"/>
                <a:ea typeface="+mn-ea"/>
                <a:cs typeface="Helvetica"/>
              </a:defRPr>
            </a:lvl1pPr>
          </a:lstStyle>
          <a:p>
            <a:pPr>
              <a:defRPr/>
            </a:pPr>
            <a:fld id="{0C39C72E-2A13-EB4D-AD45-6D4E6ACAED8D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96845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457200" y="462518"/>
            <a:ext cx="8229600" cy="647102"/>
          </a:xfrm>
          <a:prstGeom prst="rect">
            <a:avLst/>
          </a:prstGeom>
        </p:spPr>
        <p:txBody>
          <a:bodyPr vert="horz" lIns="0" tIns="0" rIns="0" bIns="0"/>
          <a:lstStyle>
            <a:lvl1pPr algn="l">
              <a:defRPr sz="4400" b="1" i="0" baseline="0">
                <a:solidFill>
                  <a:srgbClr val="E95125"/>
                </a:solidFill>
                <a:latin typeface="Helvetica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879219" y="6549548"/>
            <a:ext cx="998567" cy="158697"/>
          </a:xfrm>
          <a:prstGeom prst="rect">
            <a:avLst/>
          </a:prstGeom>
        </p:spPr>
        <p:txBody>
          <a:bodyPr lIns="0" tIns="0" rIns="0" bIns="0" anchor="b" anchorCtr="0"/>
          <a:lstStyle>
            <a:lvl1pPr fontAlgn="auto">
              <a:spcBef>
                <a:spcPts val="0"/>
              </a:spcBef>
              <a:spcAft>
                <a:spcPts val="0"/>
              </a:spcAft>
              <a:defRPr sz="1200" b="0" i="0" baseline="0" smtClean="0">
                <a:solidFill>
                  <a:srgbClr val="E95125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>
              <a:latin typeface="Helvetica"/>
              <a:cs typeface="Helvetica"/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877785" y="6549548"/>
            <a:ext cx="4349311" cy="158697"/>
          </a:xfrm>
          <a:prstGeom prst="rect">
            <a:avLst/>
          </a:prstGeom>
        </p:spPr>
        <p:txBody>
          <a:bodyPr lIns="0" tIns="0" rIns="0" bIns="0" anchor="b" anchorCtr="0"/>
          <a:lstStyle>
            <a:lvl1pPr fontAlgn="auto">
              <a:spcBef>
                <a:spcPts val="0"/>
              </a:spcBef>
              <a:spcAft>
                <a:spcPts val="0"/>
              </a:spcAft>
              <a:defRPr sz="1200" b="0" i="0" baseline="0" dirty="0">
                <a:solidFill>
                  <a:srgbClr val="E95125"/>
                </a:solidFill>
                <a:latin typeface="Helvetica"/>
                <a:ea typeface="+mn-ea"/>
                <a:cs typeface="Helvetica"/>
              </a:defRPr>
            </a:lvl1pPr>
          </a:lstStyle>
          <a:p>
            <a:pPr>
              <a:defRPr/>
            </a:pPr>
            <a:r>
              <a:rPr lang="de-DE"/>
              <a:t>Presenter Name | Presentation Title </a:t>
            </a:r>
            <a:endParaRPr lang="en-US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54026" y="6549548"/>
            <a:ext cx="425194" cy="158697"/>
          </a:xfrm>
          <a:prstGeom prst="rect">
            <a:avLst/>
          </a:prstGeom>
        </p:spPr>
        <p:txBody>
          <a:bodyPr lIns="0" tIns="0" rIns="0" bIns="0" anchor="b" anchorCtr="0"/>
          <a:lstStyle>
            <a:lvl1pPr fontAlgn="auto">
              <a:spcBef>
                <a:spcPts val="0"/>
              </a:spcBef>
              <a:spcAft>
                <a:spcPts val="0"/>
              </a:spcAft>
              <a:defRPr sz="1200" b="1" i="0" baseline="0" smtClean="0">
                <a:solidFill>
                  <a:srgbClr val="E95125"/>
                </a:solidFill>
                <a:latin typeface="Helvetica"/>
                <a:ea typeface="+mn-ea"/>
                <a:cs typeface="Helvetica"/>
              </a:defRPr>
            </a:lvl1pPr>
          </a:lstStyle>
          <a:p>
            <a:pPr>
              <a:defRPr/>
            </a:pPr>
            <a:fld id="{0C39C72E-2A13-EB4D-AD45-6D4E6ACAED8D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1"/>
          </p:nvPr>
        </p:nvSpPr>
        <p:spPr>
          <a:xfrm>
            <a:off x="454026" y="1207770"/>
            <a:ext cx="3990750" cy="5031626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256032" indent="-265176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Font typeface="Arial"/>
              <a:buChar char="•"/>
              <a:defRPr sz="2200" b="0" i="0">
                <a:solidFill>
                  <a:srgbClr val="3C5A77"/>
                </a:solidFill>
                <a:latin typeface="Helvetica"/>
              </a:defRPr>
            </a:lvl1pPr>
            <a:lvl2pPr marL="541338" indent="-26670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ct val="90000"/>
              <a:buFont typeface="Lucida Grande"/>
              <a:buChar char="-"/>
              <a:defRPr sz="2000" b="0" i="0">
                <a:solidFill>
                  <a:srgbClr val="3C5A77"/>
                </a:solidFill>
                <a:latin typeface="Helvetica"/>
              </a:defRPr>
            </a:lvl2pPr>
            <a:lvl3pPr marL="898525" indent="-27305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ct val="88000"/>
              <a:buFont typeface="Arial"/>
              <a:buChar char="•"/>
              <a:defRPr sz="1800" b="0" i="0">
                <a:solidFill>
                  <a:srgbClr val="3C5A77"/>
                </a:solidFill>
                <a:latin typeface="Helvetica"/>
              </a:defRPr>
            </a:lvl3pPr>
            <a:lvl4pPr marL="1165225" indent="-26670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ct val="90000"/>
              <a:buFont typeface="Lucida Grande"/>
              <a:buChar char="-"/>
              <a:defRPr sz="1600" b="0" i="0">
                <a:solidFill>
                  <a:srgbClr val="3C5A77"/>
                </a:solidFill>
                <a:latin typeface="Helvetica"/>
              </a:defRPr>
            </a:lvl4pPr>
            <a:lvl5pPr marL="1431925" indent="-26670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ct val="88000"/>
              <a:buFont typeface="Arial"/>
              <a:buChar char="•"/>
              <a:defRPr sz="1400" b="0" i="0">
                <a:solidFill>
                  <a:srgbClr val="3C5A77"/>
                </a:solidFill>
                <a:latin typeface="Helvetica"/>
              </a:defRPr>
            </a:lvl5pPr>
          </a:lstStyle>
          <a:p>
            <a:pPr marL="256032" marR="0" lvl="0" indent="-265176" algn="l" defTabSz="4572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2"/>
          </p:nvPr>
        </p:nvSpPr>
        <p:spPr>
          <a:xfrm>
            <a:off x="4696050" y="1215721"/>
            <a:ext cx="3990750" cy="5031626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256032" indent="-265176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Font typeface="Arial"/>
              <a:buChar char="•"/>
              <a:defRPr sz="2200" b="0" i="0">
                <a:solidFill>
                  <a:srgbClr val="3C5A77"/>
                </a:solidFill>
                <a:latin typeface="Helvetica"/>
              </a:defRPr>
            </a:lvl1pPr>
            <a:lvl2pPr marL="541338" indent="-26670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ct val="90000"/>
              <a:buFont typeface="Lucida Grande"/>
              <a:buChar char="-"/>
              <a:defRPr sz="2000" b="0" i="0">
                <a:solidFill>
                  <a:srgbClr val="3C5A77"/>
                </a:solidFill>
                <a:latin typeface="Helvetica"/>
              </a:defRPr>
            </a:lvl2pPr>
            <a:lvl3pPr marL="898525" indent="-27305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ct val="88000"/>
              <a:buFont typeface="Arial"/>
              <a:buChar char="•"/>
              <a:defRPr sz="1800" b="0" i="0">
                <a:solidFill>
                  <a:srgbClr val="3C5A77"/>
                </a:solidFill>
                <a:latin typeface="Helvetica"/>
              </a:defRPr>
            </a:lvl3pPr>
            <a:lvl4pPr marL="1165225" indent="-26670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ct val="90000"/>
              <a:buFont typeface="Lucida Grande"/>
              <a:buChar char="-"/>
              <a:defRPr sz="1600" b="0" i="0">
                <a:solidFill>
                  <a:srgbClr val="3C5A77"/>
                </a:solidFill>
                <a:latin typeface="Helvetica"/>
              </a:defRPr>
            </a:lvl4pPr>
            <a:lvl5pPr marL="1431925" indent="-26670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ct val="88000"/>
              <a:buFont typeface="Arial"/>
              <a:buChar char="•"/>
              <a:defRPr sz="1400" b="0" i="0">
                <a:solidFill>
                  <a:srgbClr val="3C5A77"/>
                </a:solidFill>
                <a:latin typeface="Helvetica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820635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4" y="5521482"/>
            <a:ext cx="4003605" cy="737519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buNone/>
              <a:defRPr sz="1600" b="0" i="0" baseline="0">
                <a:solidFill>
                  <a:srgbClr val="E95125"/>
                </a:solidFill>
                <a:latin typeface="Helvetic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idx="13"/>
          </p:nvPr>
        </p:nvSpPr>
        <p:spPr>
          <a:xfrm>
            <a:off x="4683195" y="5521482"/>
            <a:ext cx="4003605" cy="737519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buNone/>
              <a:defRPr sz="1600" b="0" i="0" baseline="0">
                <a:solidFill>
                  <a:srgbClr val="E95125"/>
                </a:solidFill>
                <a:latin typeface="Helvetic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457200" y="462518"/>
            <a:ext cx="8229600" cy="647102"/>
          </a:xfrm>
          <a:prstGeom prst="rect">
            <a:avLst/>
          </a:prstGeom>
        </p:spPr>
        <p:txBody>
          <a:bodyPr vert="horz" lIns="0" tIns="0" rIns="0" bIns="0"/>
          <a:lstStyle>
            <a:lvl1pPr algn="l">
              <a:defRPr sz="4400" b="1" i="0" baseline="0">
                <a:solidFill>
                  <a:srgbClr val="E95125"/>
                </a:solidFill>
                <a:latin typeface="Helvetica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879219" y="6549548"/>
            <a:ext cx="998567" cy="158697"/>
          </a:xfrm>
          <a:prstGeom prst="rect">
            <a:avLst/>
          </a:prstGeom>
        </p:spPr>
        <p:txBody>
          <a:bodyPr lIns="0" tIns="0" rIns="0" bIns="0" anchor="b" anchorCtr="0"/>
          <a:lstStyle>
            <a:lvl1pPr fontAlgn="auto">
              <a:spcBef>
                <a:spcPts val="0"/>
              </a:spcBef>
              <a:spcAft>
                <a:spcPts val="0"/>
              </a:spcAft>
              <a:defRPr sz="1200" b="0" i="0" baseline="0" smtClean="0">
                <a:solidFill>
                  <a:srgbClr val="E95125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>
              <a:latin typeface="Helvetica"/>
              <a:cs typeface="Helvetica"/>
            </a:endParaRP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877785" y="6549548"/>
            <a:ext cx="4349311" cy="158697"/>
          </a:xfrm>
          <a:prstGeom prst="rect">
            <a:avLst/>
          </a:prstGeom>
        </p:spPr>
        <p:txBody>
          <a:bodyPr lIns="0" tIns="0" rIns="0" bIns="0" anchor="b" anchorCtr="0"/>
          <a:lstStyle>
            <a:lvl1pPr fontAlgn="auto">
              <a:spcBef>
                <a:spcPts val="0"/>
              </a:spcBef>
              <a:spcAft>
                <a:spcPts val="0"/>
              </a:spcAft>
              <a:defRPr sz="1200" b="0" i="0" baseline="0" dirty="0">
                <a:solidFill>
                  <a:srgbClr val="E95125"/>
                </a:solidFill>
                <a:latin typeface="Helvetica"/>
                <a:ea typeface="+mn-ea"/>
                <a:cs typeface="Helvetica"/>
              </a:defRPr>
            </a:lvl1pPr>
          </a:lstStyle>
          <a:p>
            <a:pPr>
              <a:defRPr/>
            </a:pPr>
            <a:r>
              <a:rPr lang="de-DE"/>
              <a:t>Presenter Name | Presentation Title </a:t>
            </a:r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54026" y="6549548"/>
            <a:ext cx="425194" cy="158697"/>
          </a:xfrm>
          <a:prstGeom prst="rect">
            <a:avLst/>
          </a:prstGeom>
        </p:spPr>
        <p:txBody>
          <a:bodyPr lIns="0" tIns="0" rIns="0" bIns="0" anchor="b" anchorCtr="0"/>
          <a:lstStyle>
            <a:lvl1pPr fontAlgn="auto">
              <a:spcBef>
                <a:spcPts val="0"/>
              </a:spcBef>
              <a:spcAft>
                <a:spcPts val="0"/>
              </a:spcAft>
              <a:defRPr sz="1200" b="1" i="0" baseline="0" smtClean="0">
                <a:solidFill>
                  <a:srgbClr val="E95125"/>
                </a:solidFill>
                <a:latin typeface="Helvetica"/>
                <a:ea typeface="+mn-ea"/>
                <a:cs typeface="Helvetica"/>
              </a:defRPr>
            </a:lvl1pPr>
          </a:lstStyle>
          <a:p>
            <a:pPr>
              <a:defRPr/>
            </a:pPr>
            <a:fld id="{0C39C72E-2A13-EB4D-AD45-6D4E6ACAED8D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6" name="Content Placeholder 2"/>
          <p:cNvSpPr>
            <a:spLocks noGrp="1"/>
          </p:cNvSpPr>
          <p:nvPr>
            <p:ph idx="11"/>
          </p:nvPr>
        </p:nvSpPr>
        <p:spPr>
          <a:xfrm>
            <a:off x="470059" y="1206941"/>
            <a:ext cx="3990750" cy="4180116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256032" indent="-265176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Font typeface="Arial"/>
              <a:buChar char="•"/>
              <a:defRPr sz="2200" b="0" i="0">
                <a:solidFill>
                  <a:srgbClr val="3C5A77"/>
                </a:solidFill>
                <a:latin typeface="Helvetica"/>
              </a:defRPr>
            </a:lvl1pPr>
            <a:lvl2pPr marL="541338" indent="-26670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ct val="90000"/>
              <a:buFont typeface="Lucida Grande"/>
              <a:buChar char="-"/>
              <a:defRPr sz="2000" b="0" i="0">
                <a:solidFill>
                  <a:srgbClr val="3C5A77"/>
                </a:solidFill>
                <a:latin typeface="Helvetica"/>
              </a:defRPr>
            </a:lvl2pPr>
            <a:lvl3pPr marL="898525" indent="-27305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ct val="88000"/>
              <a:buFont typeface="Arial"/>
              <a:buChar char="•"/>
              <a:defRPr sz="1800" b="0" i="0">
                <a:solidFill>
                  <a:srgbClr val="3C5A77"/>
                </a:solidFill>
                <a:latin typeface="Helvetica"/>
              </a:defRPr>
            </a:lvl3pPr>
            <a:lvl4pPr marL="1165225" indent="-26670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ct val="90000"/>
              <a:buFont typeface="Lucida Grande"/>
              <a:buChar char="-"/>
              <a:defRPr sz="1600" b="0" i="0">
                <a:solidFill>
                  <a:srgbClr val="3C5A77"/>
                </a:solidFill>
                <a:latin typeface="Helvetica"/>
              </a:defRPr>
            </a:lvl4pPr>
            <a:lvl5pPr marL="1431925" indent="-26670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ct val="88000"/>
              <a:buFont typeface="Arial"/>
              <a:buChar char="•"/>
              <a:defRPr sz="1400" b="0" i="0">
                <a:solidFill>
                  <a:srgbClr val="3C5A77"/>
                </a:solidFill>
                <a:latin typeface="Helvetica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idx="14"/>
          </p:nvPr>
        </p:nvSpPr>
        <p:spPr>
          <a:xfrm>
            <a:off x="4696050" y="1206941"/>
            <a:ext cx="3990750" cy="4180116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256032" indent="-265176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Font typeface="Arial"/>
              <a:buChar char="•"/>
              <a:defRPr sz="2200" b="0" i="0">
                <a:solidFill>
                  <a:srgbClr val="3C5A77"/>
                </a:solidFill>
                <a:latin typeface="Helvetica"/>
              </a:defRPr>
            </a:lvl1pPr>
            <a:lvl2pPr marL="541338" indent="-26670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ct val="90000"/>
              <a:buFont typeface="Lucida Grande"/>
              <a:buChar char="-"/>
              <a:defRPr sz="2000" b="0" i="0">
                <a:solidFill>
                  <a:srgbClr val="3C5A77"/>
                </a:solidFill>
                <a:latin typeface="Helvetica"/>
              </a:defRPr>
            </a:lvl2pPr>
            <a:lvl3pPr marL="898525" indent="-27305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ct val="88000"/>
              <a:buFont typeface="Arial"/>
              <a:buChar char="•"/>
              <a:defRPr sz="1800" b="0" i="0">
                <a:solidFill>
                  <a:srgbClr val="3C5A77"/>
                </a:solidFill>
                <a:latin typeface="Helvetica"/>
              </a:defRPr>
            </a:lvl3pPr>
            <a:lvl4pPr marL="1165225" indent="-26670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ct val="90000"/>
              <a:buFont typeface="Lucida Grande"/>
              <a:buChar char="-"/>
              <a:defRPr sz="1600" b="0" i="0">
                <a:solidFill>
                  <a:srgbClr val="3C5A77"/>
                </a:solidFill>
                <a:latin typeface="Helvetica"/>
              </a:defRPr>
            </a:lvl4pPr>
            <a:lvl5pPr marL="1431925" indent="-26670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ct val="88000"/>
              <a:buFont typeface="Arial"/>
              <a:buChar char="•"/>
              <a:defRPr sz="1400" b="0" i="0">
                <a:solidFill>
                  <a:srgbClr val="3C5A77"/>
                </a:solidFill>
                <a:latin typeface="Helvetica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196205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sz="quarter" idx="10"/>
          </p:nvPr>
        </p:nvSpPr>
        <p:spPr>
          <a:xfrm>
            <a:off x="457200" y="1238250"/>
            <a:ext cx="8229600" cy="5009097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>
                <a:solidFill>
                  <a:srgbClr val="3C5A77"/>
                </a:solidFill>
                <a:latin typeface="Helvetica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457200" y="462518"/>
            <a:ext cx="8229600" cy="647102"/>
          </a:xfrm>
          <a:prstGeom prst="rect">
            <a:avLst/>
          </a:prstGeom>
        </p:spPr>
        <p:txBody>
          <a:bodyPr vert="horz" lIns="0" tIns="0" rIns="0" bIns="0"/>
          <a:lstStyle>
            <a:lvl1pPr algn="l">
              <a:defRPr sz="4400" b="1" i="0" baseline="0">
                <a:solidFill>
                  <a:srgbClr val="E95125"/>
                </a:solidFill>
                <a:latin typeface="Helvetica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879219" y="6549548"/>
            <a:ext cx="998567" cy="158697"/>
          </a:xfrm>
          <a:prstGeom prst="rect">
            <a:avLst/>
          </a:prstGeom>
        </p:spPr>
        <p:txBody>
          <a:bodyPr lIns="0" tIns="0" rIns="0" bIns="0" anchor="b" anchorCtr="0"/>
          <a:lstStyle>
            <a:lvl1pPr fontAlgn="auto">
              <a:spcBef>
                <a:spcPts val="0"/>
              </a:spcBef>
              <a:spcAft>
                <a:spcPts val="0"/>
              </a:spcAft>
              <a:defRPr sz="1200" b="0" i="0" baseline="0" smtClean="0">
                <a:solidFill>
                  <a:srgbClr val="E95125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>
              <a:latin typeface="Helvetica"/>
              <a:cs typeface="Helvetica"/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877785" y="6549548"/>
            <a:ext cx="4349311" cy="158697"/>
          </a:xfrm>
          <a:prstGeom prst="rect">
            <a:avLst/>
          </a:prstGeom>
        </p:spPr>
        <p:txBody>
          <a:bodyPr lIns="0" tIns="0" rIns="0" bIns="0" anchor="b" anchorCtr="0"/>
          <a:lstStyle>
            <a:lvl1pPr fontAlgn="auto">
              <a:spcBef>
                <a:spcPts val="0"/>
              </a:spcBef>
              <a:spcAft>
                <a:spcPts val="0"/>
              </a:spcAft>
              <a:defRPr sz="1200" b="0" i="0" baseline="0" dirty="0">
                <a:solidFill>
                  <a:srgbClr val="E95125"/>
                </a:solidFill>
                <a:latin typeface="Helvetica"/>
                <a:ea typeface="+mn-ea"/>
                <a:cs typeface="Helvetica"/>
              </a:defRPr>
            </a:lvl1pPr>
          </a:lstStyle>
          <a:p>
            <a:pPr>
              <a:defRPr/>
            </a:pPr>
            <a:r>
              <a:rPr lang="de-DE"/>
              <a:t>Presenter Name | Presentation Title </a:t>
            </a: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54026" y="6549548"/>
            <a:ext cx="425194" cy="158697"/>
          </a:xfrm>
          <a:prstGeom prst="rect">
            <a:avLst/>
          </a:prstGeom>
        </p:spPr>
        <p:txBody>
          <a:bodyPr lIns="0" tIns="0" rIns="0" bIns="0" anchor="b" anchorCtr="0"/>
          <a:lstStyle>
            <a:lvl1pPr fontAlgn="auto">
              <a:spcBef>
                <a:spcPts val="0"/>
              </a:spcBef>
              <a:spcAft>
                <a:spcPts val="0"/>
              </a:spcAft>
              <a:defRPr sz="1200" b="1" i="0" baseline="0" smtClean="0">
                <a:solidFill>
                  <a:srgbClr val="E95125"/>
                </a:solidFill>
                <a:latin typeface="Helvetica"/>
                <a:ea typeface="+mn-ea"/>
                <a:cs typeface="Helvetica"/>
              </a:defRPr>
            </a:lvl1pPr>
          </a:lstStyle>
          <a:p>
            <a:pPr>
              <a:defRPr/>
            </a:pPr>
            <a:fld id="{0C39C72E-2A13-EB4D-AD45-6D4E6ACAED8D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07826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1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6237106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>
                <a:solidFill>
                  <a:srgbClr val="3C5A77"/>
                </a:solidFill>
                <a:latin typeface="Helvetica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2"/>
          </p:nvPr>
        </p:nvSpPr>
        <p:spPr>
          <a:xfrm>
            <a:off x="879219" y="6549548"/>
            <a:ext cx="998567" cy="158697"/>
          </a:xfrm>
          <a:prstGeom prst="rect">
            <a:avLst/>
          </a:prstGeom>
        </p:spPr>
        <p:txBody>
          <a:bodyPr lIns="0" tIns="0" rIns="0" bIns="0" anchor="b" anchorCtr="0"/>
          <a:lstStyle>
            <a:lvl1pPr fontAlgn="auto">
              <a:spcBef>
                <a:spcPts val="0"/>
              </a:spcBef>
              <a:spcAft>
                <a:spcPts val="0"/>
              </a:spcAft>
              <a:defRPr sz="1200" b="0" i="0" baseline="0" smtClean="0">
                <a:solidFill>
                  <a:srgbClr val="E95125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>
              <a:latin typeface="Helvetica"/>
              <a:cs typeface="Helvetica"/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877785" y="6549548"/>
            <a:ext cx="4349311" cy="158697"/>
          </a:xfrm>
          <a:prstGeom prst="rect">
            <a:avLst/>
          </a:prstGeom>
        </p:spPr>
        <p:txBody>
          <a:bodyPr lIns="0" tIns="0" rIns="0" bIns="0" anchor="b" anchorCtr="0"/>
          <a:lstStyle>
            <a:lvl1pPr fontAlgn="auto">
              <a:spcBef>
                <a:spcPts val="0"/>
              </a:spcBef>
              <a:spcAft>
                <a:spcPts val="0"/>
              </a:spcAft>
              <a:defRPr sz="1200" b="0" i="0" baseline="0" dirty="0">
                <a:solidFill>
                  <a:srgbClr val="E95125"/>
                </a:solidFill>
                <a:latin typeface="Helvetica"/>
                <a:ea typeface="+mn-ea"/>
                <a:cs typeface="Helvetica"/>
              </a:defRPr>
            </a:lvl1pPr>
          </a:lstStyle>
          <a:p>
            <a:pPr>
              <a:defRPr/>
            </a:pPr>
            <a:r>
              <a:rPr lang="de-DE"/>
              <a:t>Presenter Name | Presentation Title </a:t>
            </a: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54026" y="6549548"/>
            <a:ext cx="425194" cy="158697"/>
          </a:xfrm>
          <a:prstGeom prst="rect">
            <a:avLst/>
          </a:prstGeom>
        </p:spPr>
        <p:txBody>
          <a:bodyPr lIns="0" tIns="0" rIns="0" bIns="0" anchor="b" anchorCtr="0"/>
          <a:lstStyle>
            <a:lvl1pPr fontAlgn="auto">
              <a:spcBef>
                <a:spcPts val="0"/>
              </a:spcBef>
              <a:spcAft>
                <a:spcPts val="0"/>
              </a:spcAft>
              <a:defRPr sz="1200" b="1" i="0" baseline="0" smtClean="0">
                <a:solidFill>
                  <a:srgbClr val="E95125"/>
                </a:solidFill>
                <a:latin typeface="Helvetica"/>
                <a:ea typeface="+mn-ea"/>
                <a:cs typeface="Helvetica"/>
              </a:defRPr>
            </a:lvl1pPr>
          </a:lstStyle>
          <a:p>
            <a:pPr>
              <a:defRPr/>
            </a:pPr>
            <a:fld id="{0C39C72E-2A13-EB4D-AD45-6D4E6ACAED8D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80887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/>
          <p:cNvSpPr>
            <a:spLocks noGrp="1"/>
          </p:cNvSpPr>
          <p:nvPr>
            <p:ph type="body" idx="11"/>
          </p:nvPr>
        </p:nvSpPr>
        <p:spPr>
          <a:xfrm>
            <a:off x="457204" y="5340612"/>
            <a:ext cx="3017520" cy="915332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0" indent="0">
              <a:buNone/>
              <a:defRPr sz="1600" b="0" i="0" baseline="0">
                <a:solidFill>
                  <a:srgbClr val="E95125"/>
                </a:solidFill>
                <a:latin typeface="Helvetic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3716338" y="1208366"/>
            <a:ext cx="4959767" cy="5047578"/>
          </a:xfrm>
          <a:prstGeom prst="rect">
            <a:avLst/>
          </a:prstGeom>
        </p:spPr>
        <p:txBody>
          <a:bodyPr vert="horz" lIns="0" rIns="0"/>
          <a:lstStyle>
            <a:lvl1pPr marL="0" indent="0">
              <a:buFontTx/>
              <a:buNone/>
              <a:defRPr>
                <a:solidFill>
                  <a:srgbClr val="3C5A77"/>
                </a:solidFill>
                <a:latin typeface="Helvetica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62518"/>
            <a:ext cx="8229600" cy="647102"/>
          </a:xfrm>
          <a:prstGeom prst="rect">
            <a:avLst/>
          </a:prstGeom>
        </p:spPr>
        <p:txBody>
          <a:bodyPr vert="horz" lIns="0" tIns="0" rIns="0" bIns="0"/>
          <a:lstStyle>
            <a:lvl1pPr algn="l">
              <a:defRPr sz="4400" b="1" i="0" baseline="0">
                <a:solidFill>
                  <a:srgbClr val="E95125"/>
                </a:solidFill>
                <a:latin typeface="Helvetica"/>
              </a:defRPr>
            </a:lvl1pPr>
          </a:lstStyle>
          <a:p>
            <a:endParaRPr lang="en-US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879219" y="6549548"/>
            <a:ext cx="998567" cy="158697"/>
          </a:xfrm>
          <a:prstGeom prst="rect">
            <a:avLst/>
          </a:prstGeom>
        </p:spPr>
        <p:txBody>
          <a:bodyPr lIns="0" tIns="0" rIns="0" bIns="0" anchor="b" anchorCtr="0"/>
          <a:lstStyle>
            <a:lvl1pPr fontAlgn="auto">
              <a:spcBef>
                <a:spcPts val="0"/>
              </a:spcBef>
              <a:spcAft>
                <a:spcPts val="0"/>
              </a:spcAft>
              <a:defRPr sz="1200" b="0" i="0" baseline="0" smtClean="0">
                <a:solidFill>
                  <a:srgbClr val="E95125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>
              <a:latin typeface="Helvetica"/>
              <a:cs typeface="Helvetica"/>
            </a:endParaRP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877785" y="6549548"/>
            <a:ext cx="4349311" cy="158697"/>
          </a:xfrm>
          <a:prstGeom prst="rect">
            <a:avLst/>
          </a:prstGeom>
        </p:spPr>
        <p:txBody>
          <a:bodyPr lIns="0" tIns="0" rIns="0" bIns="0" anchor="b" anchorCtr="0"/>
          <a:lstStyle>
            <a:lvl1pPr fontAlgn="auto">
              <a:spcBef>
                <a:spcPts val="0"/>
              </a:spcBef>
              <a:spcAft>
                <a:spcPts val="0"/>
              </a:spcAft>
              <a:defRPr sz="1200" b="0" i="0" baseline="0" dirty="0">
                <a:solidFill>
                  <a:srgbClr val="E95125"/>
                </a:solidFill>
                <a:latin typeface="Helvetica"/>
                <a:ea typeface="+mn-ea"/>
                <a:cs typeface="Helvetica"/>
              </a:defRPr>
            </a:lvl1pPr>
          </a:lstStyle>
          <a:p>
            <a:pPr>
              <a:defRPr/>
            </a:pPr>
            <a:r>
              <a:rPr lang="de-DE"/>
              <a:t>Presenter Name | Presentation Title </a:t>
            </a:r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54026" y="6549548"/>
            <a:ext cx="425194" cy="158697"/>
          </a:xfrm>
          <a:prstGeom prst="rect">
            <a:avLst/>
          </a:prstGeom>
        </p:spPr>
        <p:txBody>
          <a:bodyPr lIns="0" tIns="0" rIns="0" bIns="0" anchor="b" anchorCtr="0"/>
          <a:lstStyle>
            <a:lvl1pPr fontAlgn="auto">
              <a:spcBef>
                <a:spcPts val="0"/>
              </a:spcBef>
              <a:spcAft>
                <a:spcPts val="0"/>
              </a:spcAft>
              <a:defRPr sz="1200" b="1" i="0" baseline="0" smtClean="0">
                <a:solidFill>
                  <a:srgbClr val="E95125"/>
                </a:solidFill>
                <a:latin typeface="Helvetica"/>
                <a:ea typeface="+mn-ea"/>
                <a:cs typeface="Helvetica"/>
              </a:defRPr>
            </a:lvl1pPr>
          </a:lstStyle>
          <a:p>
            <a:pPr>
              <a:defRPr/>
            </a:pPr>
            <a:fld id="{0C39C72E-2A13-EB4D-AD45-6D4E6ACAED8D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idx="16"/>
          </p:nvPr>
        </p:nvSpPr>
        <p:spPr>
          <a:xfrm>
            <a:off x="470059" y="1206941"/>
            <a:ext cx="3004665" cy="4046976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256032" indent="-265176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Font typeface="Arial"/>
              <a:buChar char="•"/>
              <a:defRPr sz="2200" b="0" i="0">
                <a:solidFill>
                  <a:srgbClr val="3C5A77"/>
                </a:solidFill>
                <a:latin typeface="Helvetica"/>
              </a:defRPr>
            </a:lvl1pPr>
            <a:lvl2pPr marL="541338" indent="-26670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ct val="90000"/>
              <a:buFont typeface="Lucida Grande"/>
              <a:buChar char="-"/>
              <a:defRPr sz="2000" b="0" i="0">
                <a:solidFill>
                  <a:srgbClr val="3C5A77"/>
                </a:solidFill>
                <a:latin typeface="Helvetica"/>
              </a:defRPr>
            </a:lvl2pPr>
            <a:lvl3pPr marL="898525" indent="-27305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ct val="88000"/>
              <a:buFont typeface="Arial"/>
              <a:buChar char="•"/>
              <a:defRPr sz="1800" b="0" i="0">
                <a:solidFill>
                  <a:srgbClr val="3C5A77"/>
                </a:solidFill>
                <a:latin typeface="Helvetica"/>
              </a:defRPr>
            </a:lvl3pPr>
            <a:lvl4pPr marL="1165225" indent="-26670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ct val="90000"/>
              <a:buFont typeface="Lucida Grande"/>
              <a:buChar char="-"/>
              <a:defRPr sz="1600" b="0" i="0">
                <a:solidFill>
                  <a:srgbClr val="3C5A77"/>
                </a:solidFill>
                <a:latin typeface="Helvetica"/>
              </a:defRPr>
            </a:lvl4pPr>
            <a:lvl5pPr marL="1431925" indent="-26670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ct val="88000"/>
              <a:buFont typeface="Arial"/>
              <a:buChar char="•"/>
              <a:defRPr sz="1400" b="0" i="0">
                <a:solidFill>
                  <a:srgbClr val="3C5A77"/>
                </a:solidFill>
                <a:latin typeface="Helvetica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454805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54025" y="1227137"/>
            <a:ext cx="8229600" cy="4487650"/>
          </a:xfrm>
          <a:prstGeom prst="rect">
            <a:avLst/>
          </a:prstGeom>
        </p:spPr>
        <p:txBody>
          <a:bodyPr lIns="0" rIns="0"/>
          <a:lstStyle>
            <a:lvl1pPr marL="0" indent="0">
              <a:buNone/>
              <a:defRPr sz="3200">
                <a:solidFill>
                  <a:srgbClr val="3C5A77"/>
                </a:solidFill>
                <a:latin typeface="Helvetica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idx="11"/>
          </p:nvPr>
        </p:nvSpPr>
        <p:spPr>
          <a:xfrm>
            <a:off x="457204" y="5839748"/>
            <a:ext cx="8229596" cy="439738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0" indent="0">
              <a:buNone/>
              <a:defRPr sz="1600" b="0" i="0" baseline="0">
                <a:solidFill>
                  <a:srgbClr val="E95125"/>
                </a:solidFill>
                <a:latin typeface="Helvetic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4" y="458988"/>
            <a:ext cx="8229600" cy="701902"/>
          </a:xfrm>
          <a:prstGeom prst="rect">
            <a:avLst/>
          </a:prstGeom>
        </p:spPr>
        <p:txBody>
          <a:bodyPr vert="horz" lIns="0" tIns="0" rIns="0" bIns="0"/>
          <a:lstStyle>
            <a:lvl1pPr algn="l">
              <a:defRPr sz="4400" b="1" i="0" baseline="0">
                <a:solidFill>
                  <a:srgbClr val="E95125"/>
                </a:solidFill>
                <a:latin typeface="Helvetica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879219" y="6549548"/>
            <a:ext cx="998567" cy="158697"/>
          </a:xfrm>
          <a:prstGeom prst="rect">
            <a:avLst/>
          </a:prstGeom>
        </p:spPr>
        <p:txBody>
          <a:bodyPr lIns="0" tIns="0" rIns="0" bIns="0" anchor="b" anchorCtr="0"/>
          <a:lstStyle>
            <a:lvl1pPr fontAlgn="auto">
              <a:spcBef>
                <a:spcPts val="0"/>
              </a:spcBef>
              <a:spcAft>
                <a:spcPts val="0"/>
              </a:spcAft>
              <a:defRPr sz="1200" b="0" i="0" baseline="0" smtClean="0">
                <a:solidFill>
                  <a:srgbClr val="E95125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>
              <a:latin typeface="Helvetica"/>
              <a:cs typeface="Helvetica"/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877785" y="6549548"/>
            <a:ext cx="4349311" cy="158697"/>
          </a:xfrm>
          <a:prstGeom prst="rect">
            <a:avLst/>
          </a:prstGeom>
        </p:spPr>
        <p:txBody>
          <a:bodyPr lIns="0" tIns="0" rIns="0" bIns="0" anchor="b" anchorCtr="0"/>
          <a:lstStyle>
            <a:lvl1pPr fontAlgn="auto">
              <a:spcBef>
                <a:spcPts val="0"/>
              </a:spcBef>
              <a:spcAft>
                <a:spcPts val="0"/>
              </a:spcAft>
              <a:defRPr sz="1200" b="0" i="0" baseline="0" dirty="0">
                <a:solidFill>
                  <a:srgbClr val="E95125"/>
                </a:solidFill>
                <a:latin typeface="Helvetica"/>
                <a:ea typeface="+mn-ea"/>
                <a:cs typeface="Helvetica"/>
              </a:defRPr>
            </a:lvl1pPr>
          </a:lstStyle>
          <a:p>
            <a:pPr>
              <a:defRPr/>
            </a:pPr>
            <a:r>
              <a:rPr lang="de-DE"/>
              <a:t>Presenter Name | Presentation Title </a:t>
            </a:r>
            <a:endParaRPr lang="en-US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54026" y="6549548"/>
            <a:ext cx="425194" cy="158697"/>
          </a:xfrm>
          <a:prstGeom prst="rect">
            <a:avLst/>
          </a:prstGeom>
        </p:spPr>
        <p:txBody>
          <a:bodyPr lIns="0" tIns="0" rIns="0" bIns="0" anchor="b" anchorCtr="0"/>
          <a:lstStyle>
            <a:lvl1pPr fontAlgn="auto">
              <a:spcBef>
                <a:spcPts val="0"/>
              </a:spcBef>
              <a:spcAft>
                <a:spcPts val="0"/>
              </a:spcAft>
              <a:defRPr sz="1200" b="1" i="0" baseline="0" smtClean="0">
                <a:solidFill>
                  <a:srgbClr val="E95125"/>
                </a:solidFill>
                <a:latin typeface="Helvetica"/>
                <a:ea typeface="+mn-ea"/>
                <a:cs typeface="Helvetica"/>
              </a:defRPr>
            </a:lvl1pPr>
          </a:lstStyle>
          <a:p>
            <a:pPr>
              <a:defRPr/>
            </a:pPr>
            <a:fld id="{0C39C72E-2A13-EB4D-AD45-6D4E6ACAED8D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24122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1_Two Content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3"/>
          <p:cNvSpPr txBox="1">
            <a:spLocks noGrp="1"/>
          </p:cNvSpPr>
          <p:nvPr>
            <p:ph type="title"/>
          </p:nvPr>
        </p:nvSpPr>
        <p:spPr>
          <a:xfrm>
            <a:off x="457200" y="462518"/>
            <a:ext cx="8229600" cy="6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1" i="0" u="none" strike="noStrike" cap="none">
                <a:solidFill>
                  <a:srgbClr val="E9512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2" name="Google Shape;92;p13"/>
          <p:cNvSpPr txBox="1">
            <a:spLocks noGrp="1"/>
          </p:cNvSpPr>
          <p:nvPr>
            <p:ph type="dt" idx="10"/>
          </p:nvPr>
        </p:nvSpPr>
        <p:spPr>
          <a:xfrm>
            <a:off x="879219" y="6549548"/>
            <a:ext cx="998700" cy="1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E9512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3" name="Google Shape;93;p13"/>
          <p:cNvSpPr txBox="1">
            <a:spLocks noGrp="1"/>
          </p:cNvSpPr>
          <p:nvPr>
            <p:ph type="ftr" idx="11"/>
          </p:nvPr>
        </p:nvSpPr>
        <p:spPr>
          <a:xfrm>
            <a:off x="1877785" y="6549548"/>
            <a:ext cx="4349400" cy="1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E9512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4" name="Google Shape;94;p13"/>
          <p:cNvSpPr txBox="1">
            <a:spLocks noGrp="1"/>
          </p:cNvSpPr>
          <p:nvPr>
            <p:ph type="sldNum" idx="12"/>
          </p:nvPr>
        </p:nvSpPr>
        <p:spPr>
          <a:xfrm>
            <a:off x="454026" y="6549548"/>
            <a:ext cx="425100" cy="1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200" b="1" i="0" u="none" strike="noStrike" cap="none">
                <a:solidFill>
                  <a:srgbClr val="E9512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1200" b="1" i="0" u="none" strike="noStrike" cap="none">
                <a:solidFill>
                  <a:srgbClr val="E9512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1200" b="1" i="0" u="none" strike="noStrike" cap="none">
                <a:solidFill>
                  <a:srgbClr val="E9512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1200" b="1" i="0" u="none" strike="noStrike" cap="none">
                <a:solidFill>
                  <a:srgbClr val="E9512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1200" b="1" i="0" u="none" strike="noStrike" cap="none">
                <a:solidFill>
                  <a:srgbClr val="E9512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None/>
              <a:defRPr sz="1200" b="1" i="0" u="none" strike="noStrike" cap="none">
                <a:solidFill>
                  <a:srgbClr val="E9512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None/>
              <a:defRPr sz="1200" b="1" i="0" u="none" strike="noStrike" cap="none">
                <a:solidFill>
                  <a:srgbClr val="E9512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None/>
              <a:defRPr sz="1200" b="1" i="0" u="none" strike="noStrike" cap="none">
                <a:solidFill>
                  <a:srgbClr val="E9512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None/>
              <a:defRPr sz="1200" b="1" i="0" u="none" strike="noStrike" cap="none">
                <a:solidFill>
                  <a:srgbClr val="E9512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fld id="{00000000-1234-1234-1234-123412341234}" type="slidenum">
              <a:rPr lang="en-GB"/>
              <a:pPr/>
              <a:t>‹#›</a:t>
            </a:fld>
            <a:endParaRPr/>
          </a:p>
        </p:txBody>
      </p:sp>
      <p:sp>
        <p:nvSpPr>
          <p:cNvPr id="95" name="Google Shape;95;p13"/>
          <p:cNvSpPr txBox="1">
            <a:spLocks noGrp="1"/>
          </p:cNvSpPr>
          <p:nvPr>
            <p:ph type="body" idx="1"/>
          </p:nvPr>
        </p:nvSpPr>
        <p:spPr>
          <a:xfrm>
            <a:off x="454026" y="1207770"/>
            <a:ext cx="3990900" cy="50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683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3C5A77"/>
              </a:buClr>
              <a:buSzPts val="2200"/>
              <a:buFont typeface="Arial"/>
              <a:buChar char="•"/>
              <a:defRPr sz="2200" b="0" i="0" u="none" strike="noStrike" cap="none">
                <a:solidFill>
                  <a:srgbClr val="3C5A77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3C5A77"/>
              </a:buClr>
              <a:buSzPts val="1800"/>
              <a:buFont typeface="Merriweather Sans"/>
              <a:buChar char="-"/>
              <a:defRPr sz="2000" b="0" i="0" u="none" strike="noStrike" cap="none">
                <a:solidFill>
                  <a:srgbClr val="3C5A77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29183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3C5A77"/>
              </a:buClr>
              <a:buSzPts val="1584"/>
              <a:buFont typeface="Arial"/>
              <a:buChar char="•"/>
              <a:defRPr sz="1800" b="0" i="0" u="none" strike="noStrike" cap="none">
                <a:solidFill>
                  <a:srgbClr val="3C5A77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20039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3C5A77"/>
              </a:buClr>
              <a:buSzPts val="1440"/>
              <a:buFont typeface="Merriweather Sans"/>
              <a:buChar char="-"/>
              <a:defRPr sz="1600" b="0" i="0" u="none" strike="noStrike" cap="none">
                <a:solidFill>
                  <a:srgbClr val="3C5A77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06832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3C5A77"/>
              </a:buClr>
              <a:buSzPts val="1232"/>
              <a:buFont typeface="Arial"/>
              <a:buChar char="•"/>
              <a:defRPr sz="1400" b="0" i="0" u="none" strike="noStrike" cap="none">
                <a:solidFill>
                  <a:srgbClr val="3C5A77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" name="Google Shape;96;p13"/>
          <p:cNvSpPr txBox="1">
            <a:spLocks noGrp="1"/>
          </p:cNvSpPr>
          <p:nvPr>
            <p:ph type="body" idx="2"/>
          </p:nvPr>
        </p:nvSpPr>
        <p:spPr>
          <a:xfrm>
            <a:off x="4696050" y="1215721"/>
            <a:ext cx="3990900" cy="50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683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3C5A77"/>
              </a:buClr>
              <a:buSzPts val="2200"/>
              <a:buFont typeface="Arial"/>
              <a:buChar char="•"/>
              <a:defRPr sz="2200" b="0" i="0" u="none" strike="noStrike" cap="none">
                <a:solidFill>
                  <a:srgbClr val="3C5A77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3C5A77"/>
              </a:buClr>
              <a:buSzPts val="1800"/>
              <a:buFont typeface="Merriweather Sans"/>
              <a:buChar char="-"/>
              <a:defRPr sz="2000" b="0" i="0" u="none" strike="noStrike" cap="none">
                <a:solidFill>
                  <a:srgbClr val="3C5A77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29183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3C5A77"/>
              </a:buClr>
              <a:buSzPts val="1584"/>
              <a:buFont typeface="Arial"/>
              <a:buChar char="•"/>
              <a:defRPr sz="1800" b="0" i="0" u="none" strike="noStrike" cap="none">
                <a:solidFill>
                  <a:srgbClr val="3C5A77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20039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3C5A77"/>
              </a:buClr>
              <a:buSzPts val="1440"/>
              <a:buFont typeface="Merriweather Sans"/>
              <a:buChar char="-"/>
              <a:defRPr sz="1600" b="0" i="0" u="none" strike="noStrike" cap="none">
                <a:solidFill>
                  <a:srgbClr val="3C5A77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06832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3C5A77"/>
              </a:buClr>
              <a:buSzPts val="1232"/>
              <a:buFont typeface="Arial"/>
              <a:buChar char="•"/>
              <a:defRPr sz="1400" b="0" i="0" u="none" strike="noStrike" cap="none">
                <a:solidFill>
                  <a:srgbClr val="3C5A77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832630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5" Type="http://schemas.openxmlformats.org/officeDocument/2006/relationships/slideLayout" Target="../slideLayouts/slideLayout6.xml"/><Relationship Id="rId10" Type="http://schemas.openxmlformats.org/officeDocument/2006/relationships/image" Target="../media/image4.png"/><Relationship Id="rId4" Type="http://schemas.openxmlformats.org/officeDocument/2006/relationships/slideLayout" Target="../slideLayouts/slideLayout5.xml"/><Relationship Id="rId9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457200" y="5760720"/>
            <a:ext cx="8229600" cy="0"/>
          </a:xfrm>
          <a:prstGeom prst="line">
            <a:avLst/>
          </a:prstGeom>
          <a:ln>
            <a:solidFill>
              <a:srgbClr val="E9512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457200" y="472239"/>
            <a:ext cx="8229600" cy="0"/>
          </a:xfrm>
          <a:prstGeom prst="line">
            <a:avLst/>
          </a:prstGeom>
          <a:ln>
            <a:solidFill>
              <a:srgbClr val="E9512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23082" y="5953373"/>
            <a:ext cx="1370067" cy="578035"/>
          </a:xfrm>
          <a:prstGeom prst="rect">
            <a:avLst/>
          </a:prstGeom>
        </p:spPr>
      </p:pic>
      <p:grpSp>
        <p:nvGrpSpPr>
          <p:cNvPr id="3" name="Group 2"/>
          <p:cNvGrpSpPr/>
          <p:nvPr userDrawn="1"/>
        </p:nvGrpSpPr>
        <p:grpSpPr>
          <a:xfrm>
            <a:off x="5095044" y="240226"/>
            <a:ext cx="3598105" cy="199542"/>
            <a:chOff x="5136243" y="672026"/>
            <a:chExt cx="3598105" cy="199542"/>
          </a:xfrm>
        </p:grpSpPr>
        <p:pic>
          <p:nvPicPr>
            <p:cNvPr id="9" name="Picture 8"/>
            <p:cNvPicPr>
              <a:picLocks noChangeAspect="1"/>
            </p:cNvPicPr>
            <p:nvPr userDrawn="1"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136243" y="682088"/>
              <a:ext cx="1690006" cy="189480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 userDrawn="1"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847491" y="672026"/>
              <a:ext cx="1886857" cy="189480"/>
            </a:xfrm>
            <a:prstGeom prst="rect">
              <a:avLst/>
            </a:prstGeom>
          </p:spPr>
        </p:pic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</p:sldLayoutIdLst>
  <p:hf hdr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Geneva" charset="0"/>
          <a:cs typeface="Geneva" charset="0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Geneva" charset="0"/>
          <a:cs typeface="Geneva" charset="0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Geneva" charset="0"/>
          <a:cs typeface="Geneva" charset="0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Geneva" charset="0"/>
          <a:cs typeface="Geneva" charset="0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Geneva" charset="0"/>
          <a:cs typeface="Geneva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Geneva" charset="0"/>
          <a:cs typeface="Geneva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Geneva" charset="0"/>
          <a:cs typeface="Geneva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Geneva" charset="0"/>
          <a:cs typeface="Geneva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Geneva" charset="0"/>
          <a:cs typeface="Geneva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Geneva" charset="0"/>
          <a:cs typeface="Geneva" charset="0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Geneva" charset="0"/>
          <a:cs typeface="+mn-cs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Geneva" charset="0"/>
          <a:cs typeface="+mn-cs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Geneva" charset="0"/>
          <a:cs typeface="+mn-cs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Geneva" charset="0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79219" y="6549548"/>
            <a:ext cx="998567" cy="158697"/>
          </a:xfrm>
          <a:prstGeom prst="rect">
            <a:avLst/>
          </a:prstGeom>
        </p:spPr>
        <p:txBody>
          <a:bodyPr lIns="0" tIns="0" rIns="0" bIns="0" anchor="b" anchorCtr="0"/>
          <a:lstStyle>
            <a:lvl1pPr fontAlgn="auto">
              <a:spcBef>
                <a:spcPts val="0"/>
              </a:spcBef>
              <a:spcAft>
                <a:spcPts val="0"/>
              </a:spcAft>
              <a:defRPr sz="1200" b="0" i="0" baseline="0" smtClean="0">
                <a:solidFill>
                  <a:srgbClr val="E95125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>
              <a:latin typeface="Helvetica"/>
              <a:cs typeface="Helvetica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877785" y="6549548"/>
            <a:ext cx="4892514" cy="170720"/>
          </a:xfrm>
          <a:prstGeom prst="rect">
            <a:avLst/>
          </a:prstGeom>
        </p:spPr>
        <p:txBody>
          <a:bodyPr lIns="0" tIns="0" rIns="0" bIns="0" anchor="b" anchorCtr="0"/>
          <a:lstStyle>
            <a:lvl1pPr fontAlgn="auto">
              <a:spcBef>
                <a:spcPts val="0"/>
              </a:spcBef>
              <a:spcAft>
                <a:spcPts val="0"/>
              </a:spcAft>
              <a:defRPr sz="1200" b="0" i="0" baseline="0" dirty="0">
                <a:solidFill>
                  <a:srgbClr val="E95125"/>
                </a:solidFill>
                <a:latin typeface="Helvetica"/>
                <a:ea typeface="+mn-ea"/>
                <a:cs typeface="Helvetica"/>
              </a:defRPr>
            </a:lvl1pPr>
          </a:lstStyle>
          <a:p>
            <a:pPr>
              <a:defRPr/>
            </a:pPr>
            <a:r>
              <a:rPr lang="en-GB"/>
              <a:t>Presenter Name | Presentation Title 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54026" y="6549548"/>
            <a:ext cx="425194" cy="158697"/>
          </a:xfrm>
          <a:prstGeom prst="rect">
            <a:avLst/>
          </a:prstGeom>
        </p:spPr>
        <p:txBody>
          <a:bodyPr lIns="0" tIns="0" rIns="0" bIns="0" anchor="b" anchorCtr="0"/>
          <a:lstStyle>
            <a:lvl1pPr fontAlgn="auto">
              <a:spcBef>
                <a:spcPts val="0"/>
              </a:spcBef>
              <a:spcAft>
                <a:spcPts val="0"/>
              </a:spcAft>
              <a:defRPr sz="1200" b="1" i="0" baseline="0" smtClean="0">
                <a:solidFill>
                  <a:srgbClr val="E95125"/>
                </a:solidFill>
                <a:latin typeface="Helvetica"/>
                <a:ea typeface="+mn-ea"/>
                <a:cs typeface="Helvetica"/>
              </a:defRPr>
            </a:lvl1pPr>
          </a:lstStyle>
          <a:p>
            <a:pPr>
              <a:defRPr/>
            </a:pPr>
            <a:fld id="{0C39C72E-2A13-EB4D-AD45-6D4E6ACAED8D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457200" y="6357635"/>
            <a:ext cx="8229600" cy="0"/>
          </a:xfrm>
          <a:prstGeom prst="line">
            <a:avLst/>
          </a:prstGeom>
          <a:ln>
            <a:solidFill>
              <a:srgbClr val="E9512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 userDrawn="1"/>
        </p:nvSpPr>
        <p:spPr>
          <a:xfrm>
            <a:off x="6862481" y="6499786"/>
            <a:ext cx="1101070" cy="22048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You </a:t>
            </a:r>
            <a:r>
              <a:rPr lang="en-US" sz="1100" dirty="0" err="1"/>
              <a:t>Inst</a:t>
            </a:r>
            <a:r>
              <a:rPr lang="en-US" sz="1100" dirty="0"/>
              <a:t> Logo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31175" y="6489520"/>
            <a:ext cx="561974" cy="23709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0" r:id="rId2"/>
    <p:sldLayoutId id="2147483681" r:id="rId3"/>
    <p:sldLayoutId id="2147483682" r:id="rId4"/>
    <p:sldLayoutId id="2147483683" r:id="rId5"/>
    <p:sldLayoutId id="2147483685" r:id="rId6"/>
    <p:sldLayoutId id="2147483686" r:id="rId7"/>
    <p:sldLayoutId id="2147483687" r:id="rId8"/>
  </p:sldLayoutIdLst>
  <p:hf hdr="0"/>
  <p:txStyles>
    <p:titleStyle>
      <a:lvl1pPr algn="ctr" defTabSz="457200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Geneva" charset="0"/>
          <a:cs typeface="Geneva" charset="0"/>
        </a:defRPr>
      </a:lvl1pPr>
      <a:lvl2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Geneva" charset="0"/>
          <a:cs typeface="Geneva" charset="0"/>
        </a:defRPr>
      </a:lvl2pPr>
      <a:lvl3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Geneva" charset="0"/>
          <a:cs typeface="Geneva" charset="0"/>
        </a:defRPr>
      </a:lvl3pPr>
      <a:lvl4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Geneva" charset="0"/>
          <a:cs typeface="Geneva" charset="0"/>
        </a:defRPr>
      </a:lvl4pPr>
      <a:lvl5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Geneva" charset="0"/>
          <a:cs typeface="Geneva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Geneva" charset="0"/>
          <a:cs typeface="Geneva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Geneva" charset="0"/>
          <a:cs typeface="Geneva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Geneva" charset="0"/>
          <a:cs typeface="Geneva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Geneva" charset="0"/>
          <a:cs typeface="Geneva" charset="0"/>
        </a:defRPr>
      </a:lvl9pPr>
    </p:titleStyle>
    <p:bodyStyle>
      <a:lvl1pPr marL="342900" indent="-342900" algn="l" defTabSz="457200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Geneva" charset="0"/>
          <a:cs typeface="Geneva" charset="0"/>
        </a:defRPr>
      </a:lvl1pPr>
      <a:lvl2pPr marL="742950" indent="-285750" algn="l" defTabSz="457200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Geneva" charset="0"/>
          <a:cs typeface="+mn-cs"/>
        </a:defRPr>
      </a:lvl2pPr>
      <a:lvl3pPr marL="11430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Geneva" charset="0"/>
          <a:cs typeface="+mn-cs"/>
        </a:defRPr>
      </a:lvl3pPr>
      <a:lvl4pPr marL="16002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Geneva" charset="0"/>
          <a:cs typeface="+mn-cs"/>
        </a:defRPr>
      </a:lvl4pPr>
      <a:lvl5pPr marL="20574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Geneva" charset="0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Low Energy Calibration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/>
              <a:t>Robert Svoboda</a:t>
            </a:r>
            <a:endParaRPr lang="en-GB" dirty="0"/>
          </a:p>
          <a:p>
            <a:r>
              <a:rPr lang="en-GB"/>
              <a:t>2020 CALCI Review</a:t>
            </a:r>
            <a:endParaRPr lang="en-GB" dirty="0"/>
          </a:p>
          <a:p>
            <a:r>
              <a:rPr lang="en-GB"/>
              <a:t>May 28, 2020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E5AFC43-D27F-9E45-BAC6-7FCC35DF06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8914" y="5868308"/>
            <a:ext cx="2914650" cy="82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7624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Supernova Burst Trigger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Helvetica"/>
                <a:cs typeface="Helvetica"/>
              </a:rPr>
              <a:t>28 May, 2020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Svoboda | Low Energy Response Calibration 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C39C72E-2A13-EB4D-AD45-6D4E6ACAED8D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CE5556E-DC53-B84E-8174-1607AF36E8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541" y="6407916"/>
            <a:ext cx="1554480" cy="44196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69AA285-8DEA-4842-9D2D-06ED6405CD95}"/>
              </a:ext>
            </a:extLst>
          </p:cNvPr>
          <p:cNvSpPr txBox="1"/>
          <p:nvPr/>
        </p:nvSpPr>
        <p:spPr>
          <a:xfrm>
            <a:off x="6368902" y="2103404"/>
            <a:ext cx="208398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current trigger algorithm efficiency as a function of number of events in a 10 </a:t>
            </a:r>
            <a:r>
              <a:rPr lang="en-US" sz="1400" dirty="0" err="1"/>
              <a:t>kton</a:t>
            </a:r>
            <a:r>
              <a:rPr lang="en-US" sz="1400" dirty="0"/>
              <a:t> module of the SP FD</a:t>
            </a:r>
          </a:p>
          <a:p>
            <a:r>
              <a:rPr lang="en-US" sz="1400" dirty="0"/>
              <a:t>(from TDR)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ECC581-A54A-D54D-98AD-D9EBE5092255}"/>
              </a:ext>
            </a:extLst>
          </p:cNvPr>
          <p:cNvSpPr txBox="1"/>
          <p:nvPr/>
        </p:nvSpPr>
        <p:spPr>
          <a:xfrm>
            <a:off x="604414" y="4749448"/>
            <a:ext cx="793517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Testing of the SN trigger algorithm is critical, as it is not a simple system and depends on being able to correlate small events over the whole detector. The PNS is essentially a “fake” SN with the 6.1 MeV energy and few second time scale similar to what is expected.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E6B041F-95BC-7248-8AFD-154E569A4D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2055" y="1332509"/>
            <a:ext cx="4546600" cy="319405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755134D-684D-6E4F-96B1-1938568E1902}"/>
              </a:ext>
            </a:extLst>
          </p:cNvPr>
          <p:cNvSpPr txBox="1"/>
          <p:nvPr/>
        </p:nvSpPr>
        <p:spPr>
          <a:xfrm>
            <a:off x="6249869" y="3377151"/>
            <a:ext cx="23220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(Note: this may change depending</a:t>
            </a:r>
          </a:p>
          <a:p>
            <a:r>
              <a:rPr lang="en-US" sz="1200" dirty="0"/>
              <a:t>on the neutron background)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565A1CA-A714-BC4E-8DBA-482D8392B784}"/>
              </a:ext>
            </a:extLst>
          </p:cNvPr>
          <p:cNvCxnSpPr>
            <a:cxnSpLocks/>
          </p:cNvCxnSpPr>
          <p:nvPr/>
        </p:nvCxnSpPr>
        <p:spPr>
          <a:xfrm flipH="1" flipV="1">
            <a:off x="2796362" y="1948614"/>
            <a:ext cx="1" cy="216346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8EF3848A-4685-1748-AF2D-6BE2B55C68B4}"/>
              </a:ext>
            </a:extLst>
          </p:cNvPr>
          <p:cNvSpPr txBox="1"/>
          <p:nvPr/>
        </p:nvSpPr>
        <p:spPr>
          <a:xfrm>
            <a:off x="2505470" y="1493496"/>
            <a:ext cx="603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LMC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5D46ADF-57E8-CD45-8006-F8E53FFEE60C}"/>
              </a:ext>
            </a:extLst>
          </p:cNvPr>
          <p:cNvSpPr txBox="1"/>
          <p:nvPr/>
        </p:nvSpPr>
        <p:spPr>
          <a:xfrm>
            <a:off x="4133408" y="2164959"/>
            <a:ext cx="14332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100% inside</a:t>
            </a:r>
          </a:p>
          <a:p>
            <a:r>
              <a:rPr lang="en-US" sz="1400" dirty="0"/>
              <a:t>our home  galaxy</a:t>
            </a:r>
          </a:p>
        </p:txBody>
      </p:sp>
    </p:spTree>
    <p:extLst>
      <p:ext uri="{BB962C8B-B14F-4D97-AF65-F5344CB8AC3E}">
        <p14:creationId xmlns:p14="http://schemas.microsoft.com/office/powerpoint/2010/main" val="39300655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Other Physics: Solar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Helvetica"/>
                <a:cs typeface="Helvetica"/>
              </a:rPr>
              <a:t>28 May, 2020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Svoboda | Low Energy Response Calibration 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C39C72E-2A13-EB4D-AD45-6D4E6ACAED8D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CE5556E-DC53-B84E-8174-1607AF36E8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541" y="6407916"/>
            <a:ext cx="1554480" cy="44196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29508DC-D578-E34D-9AE1-BA060393DB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675" y="2047875"/>
            <a:ext cx="6858000" cy="3200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032553B-BF07-524A-8F1C-00CD62267C72}"/>
              </a:ext>
            </a:extLst>
          </p:cNvPr>
          <p:cNvSpPr txBox="1"/>
          <p:nvPr/>
        </p:nvSpPr>
        <p:spPr>
          <a:xfrm>
            <a:off x="7477125" y="2590800"/>
            <a:ext cx="1676613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8-B neutrino</a:t>
            </a:r>
          </a:p>
          <a:p>
            <a:r>
              <a:rPr lang="en-US" dirty="0"/>
              <a:t>day/night effect</a:t>
            </a:r>
          </a:p>
          <a:p>
            <a:r>
              <a:rPr lang="en-US" dirty="0"/>
              <a:t>measurement</a:t>
            </a:r>
          </a:p>
          <a:p>
            <a:r>
              <a:rPr lang="en-US" dirty="0"/>
              <a:t>using both</a:t>
            </a:r>
          </a:p>
          <a:p>
            <a:r>
              <a:rPr lang="en-US" dirty="0"/>
              <a:t>ES and </a:t>
            </a:r>
            <a:r>
              <a:rPr lang="en-US" dirty="0" err="1"/>
              <a:t>ArCC</a:t>
            </a:r>
            <a:endParaRPr lang="en-US" dirty="0"/>
          </a:p>
          <a:p>
            <a:endParaRPr lang="en-US" dirty="0"/>
          </a:p>
          <a:p>
            <a:r>
              <a:rPr lang="en-US" dirty="0"/>
              <a:t>100 </a:t>
            </a:r>
            <a:r>
              <a:rPr lang="en-US" dirty="0" err="1"/>
              <a:t>kton-yrs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43F7CD3-5E40-2142-95FD-A8532753CF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2525" y="5257670"/>
            <a:ext cx="6324600" cy="52387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E939968-0E13-4246-B91C-462252816992}"/>
              </a:ext>
            </a:extLst>
          </p:cNvPr>
          <p:cNvSpPr txBox="1"/>
          <p:nvPr/>
        </p:nvSpPr>
        <p:spPr>
          <a:xfrm>
            <a:off x="879219" y="1127709"/>
            <a:ext cx="769390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Achieving an </a:t>
            </a:r>
            <a:r>
              <a:rPr lang="en-US" dirty="0">
                <a:solidFill>
                  <a:srgbClr val="FF0000"/>
                </a:solidFill>
              </a:rPr>
              <a:t>energy resolution of 7% </a:t>
            </a:r>
            <a:r>
              <a:rPr lang="en-US" dirty="0"/>
              <a:t>at </a:t>
            </a:r>
            <a:r>
              <a:rPr lang="en-US" dirty="0">
                <a:solidFill>
                  <a:srgbClr val="FF0000"/>
                </a:solidFill>
              </a:rPr>
              <a:t>5 MeV </a:t>
            </a:r>
            <a:r>
              <a:rPr lang="en-US" dirty="0"/>
              <a:t>could allow DUNE</a:t>
            </a:r>
          </a:p>
          <a:p>
            <a:r>
              <a:rPr lang="en-US" dirty="0"/>
              <a:t>to make an important measurement in solar neutrinos. Exact energy</a:t>
            </a:r>
          </a:p>
          <a:p>
            <a:r>
              <a:rPr lang="en-US" dirty="0"/>
              <a:t>uncertainties yet to be determined, but low energy calibrations are certainly key.</a:t>
            </a:r>
          </a:p>
        </p:txBody>
      </p:sp>
    </p:spTree>
    <p:extLst>
      <p:ext uri="{BB962C8B-B14F-4D97-AF65-F5344CB8AC3E}">
        <p14:creationId xmlns:p14="http://schemas.microsoft.com/office/powerpoint/2010/main" val="9543781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462518"/>
            <a:ext cx="8499513" cy="647102"/>
          </a:xfrm>
        </p:spPr>
        <p:txBody>
          <a:bodyPr/>
          <a:lstStyle/>
          <a:p>
            <a:r>
              <a:rPr lang="en-US" sz="4000"/>
              <a:t>Systematic uncertainty in </a:t>
            </a:r>
            <a:r>
              <a:rPr lang="en-US" sz="4000">
                <a:latin typeface="Symbol" pitchFamily="2" charset="2"/>
              </a:rPr>
              <a:t>d</a:t>
            </a:r>
            <a:r>
              <a:rPr lang="en-US" sz="4000" baseline="-25000">
                <a:latin typeface="+mn-lt"/>
              </a:rPr>
              <a:t>CP</a:t>
            </a:r>
            <a:r>
              <a:rPr lang="en-US" sz="4000"/>
              <a:t> due to the absolute energy scale</a:t>
            </a:r>
            <a:endParaRPr lang="en-US" sz="400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Helvetica"/>
                <a:cs typeface="Helvetica"/>
              </a:rPr>
              <a:t>28 May, 2020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Svoboda | Low Energy Response Calibration 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C39C72E-2A13-EB4D-AD45-6D4E6ACAED8D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CE5556E-DC53-B84E-8174-1607AF36E8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541" y="6407916"/>
            <a:ext cx="1554480" cy="44196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FA6EA88-899D-BE4A-8ED6-891F71C3C3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4035" y="2296495"/>
            <a:ext cx="2613660" cy="239268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4252377-410D-FF48-9E25-1493EECD25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976" y="2471755"/>
            <a:ext cx="4259580" cy="221742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ABAE64A-CB96-2643-8584-45E1B3210B36}"/>
              </a:ext>
            </a:extLst>
          </p:cNvPr>
          <p:cNvSpPr txBox="1"/>
          <p:nvPr/>
        </p:nvSpPr>
        <p:spPr>
          <a:xfrm>
            <a:off x="920488" y="4884292"/>
            <a:ext cx="417704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Includes full FD simulation and automated</a:t>
            </a:r>
          </a:p>
          <a:p>
            <a:r>
              <a:rPr lang="en-US"/>
              <a:t>reconstruction; parametrized ND samples;</a:t>
            </a:r>
          </a:p>
          <a:p>
            <a:r>
              <a:rPr lang="en-US"/>
              <a:t>detailed treatment of systematics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80C7A4A-EB64-8A4C-8C81-BF8ADB91A34F}"/>
              </a:ext>
            </a:extLst>
          </p:cNvPr>
          <p:cNvSpPr txBox="1"/>
          <p:nvPr/>
        </p:nvSpPr>
        <p:spPr>
          <a:xfrm>
            <a:off x="1167788" y="5807622"/>
            <a:ext cx="24333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(</a:t>
            </a:r>
            <a:r>
              <a:rPr lang="en-US" sz="1200" dirty="0" err="1"/>
              <a:t>E.Worcester</a:t>
            </a:r>
            <a:r>
              <a:rPr lang="en-US" sz="1200" dirty="0"/>
              <a:t>, ND Review June 2019)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DE0EA3D-32FA-EC4C-AD0C-EC0A614628CD}"/>
              </a:ext>
            </a:extLst>
          </p:cNvPr>
          <p:cNvSpPr txBox="1"/>
          <p:nvPr/>
        </p:nvSpPr>
        <p:spPr>
          <a:xfrm>
            <a:off x="5855030" y="4908322"/>
            <a:ext cx="247266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..of course, this assumes</a:t>
            </a:r>
          </a:p>
          <a:p>
            <a:r>
              <a:rPr lang="en-US"/>
              <a:t>the energy scale shift is</a:t>
            </a:r>
          </a:p>
          <a:p>
            <a:r>
              <a:rPr lang="en-US"/>
              <a:t>constant over 7 years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AA2871E-2544-0E4A-ABC3-D10070EC4578}"/>
              </a:ext>
            </a:extLst>
          </p:cNvPr>
          <p:cNvSpPr txBox="1"/>
          <p:nvPr/>
        </p:nvSpPr>
        <p:spPr>
          <a:xfrm>
            <a:off x="1064579" y="1841163"/>
            <a:ext cx="37628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This is the major detector uncertainty </a:t>
            </a:r>
          </a:p>
          <a:p>
            <a:r>
              <a:rPr lang="en-US"/>
              <a:t>remaining after ND inputs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18C61A8-2CA2-644D-894F-2A9FD6EC596F}"/>
              </a:ext>
            </a:extLst>
          </p:cNvPr>
          <p:cNvSpPr txBox="1"/>
          <p:nvPr/>
        </p:nvSpPr>
        <p:spPr>
          <a:xfrm>
            <a:off x="1064579" y="3410824"/>
            <a:ext cx="18797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assumes 2% systematic</a:t>
            </a:r>
          </a:p>
          <a:p>
            <a:r>
              <a:rPr lang="en-US" sz="1400"/>
              <a:t>shift in energy scale</a:t>
            </a:r>
          </a:p>
        </p:txBody>
      </p:sp>
    </p:spTree>
    <p:extLst>
      <p:ext uri="{BB962C8B-B14F-4D97-AF65-F5344CB8AC3E}">
        <p14:creationId xmlns:p14="http://schemas.microsoft.com/office/powerpoint/2010/main" val="19899710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/>
              <a:t>Systematic uncertainty in </a:t>
            </a:r>
            <a:r>
              <a:rPr lang="en-US" sz="4000">
                <a:latin typeface="Symbol" pitchFamily="2" charset="2"/>
              </a:rPr>
              <a:t>d</a:t>
            </a:r>
            <a:r>
              <a:rPr lang="en-US" sz="4000" baseline="-25000">
                <a:latin typeface="+mn-lt"/>
              </a:rPr>
              <a:t>CP</a:t>
            </a:r>
            <a:r>
              <a:rPr lang="en-US" sz="4000"/>
              <a:t> due to the absolute energy scale</a:t>
            </a:r>
            <a:endParaRPr lang="en-US" sz="400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Helvetica"/>
                <a:cs typeface="Helvetica"/>
              </a:rPr>
              <a:t>28 May, 2020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Svoboda | Low Energy Response Calibration 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C39C72E-2A13-EB4D-AD45-6D4E6ACAED8D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0C90E3A-4089-134E-ABCE-465DBD2BAC3D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454026" y="1786270"/>
            <a:ext cx="3990750" cy="4453126"/>
          </a:xfrm>
        </p:spPr>
        <p:txBody>
          <a:bodyPr/>
          <a:lstStyle/>
          <a:p>
            <a:r>
              <a:rPr lang="en-US"/>
              <a:t> How will we reach 2% energy scale uncertainty?</a:t>
            </a:r>
          </a:p>
          <a:p>
            <a:pPr lvl="1"/>
            <a:r>
              <a:rPr lang="en-US"/>
              <a:t>Through-going CR muons</a:t>
            </a:r>
          </a:p>
          <a:p>
            <a:pPr lvl="2"/>
            <a:r>
              <a:rPr lang="en-US"/>
              <a:t>dE/dx issues underground</a:t>
            </a:r>
          </a:p>
          <a:p>
            <a:pPr lvl="2"/>
            <a:r>
              <a:rPr lang="en-US"/>
              <a:t>coverage and rate</a:t>
            </a:r>
          </a:p>
          <a:p>
            <a:pPr lvl="1"/>
            <a:r>
              <a:rPr lang="en-US"/>
              <a:t>Stopping CR muons</a:t>
            </a:r>
          </a:p>
          <a:p>
            <a:pPr lvl="2"/>
            <a:r>
              <a:rPr lang="en-US"/>
              <a:t> coverage and rate</a:t>
            </a:r>
          </a:p>
          <a:p>
            <a:pPr lvl="1"/>
            <a:r>
              <a:rPr lang="en-US"/>
              <a:t> Low energy sources</a:t>
            </a:r>
          </a:p>
          <a:p>
            <a:pPr lvl="2"/>
            <a:r>
              <a:rPr lang="en-US"/>
              <a:t> extrapolation issues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CE5556E-DC53-B84E-8174-1607AF36E8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541" y="6407916"/>
            <a:ext cx="1554480" cy="44196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0A1C2097-D7BC-1C4B-90F5-D989CFABB979}"/>
              </a:ext>
            </a:extLst>
          </p:cNvPr>
          <p:cNvSpPr txBox="1">
            <a:spLocks/>
          </p:cNvSpPr>
          <p:nvPr/>
        </p:nvSpPr>
        <p:spPr>
          <a:xfrm>
            <a:off x="4502756" y="2858931"/>
            <a:ext cx="4013923" cy="1192074"/>
          </a:xfrm>
          <a:prstGeom prst="rect">
            <a:avLst/>
          </a:prstGeom>
        </p:spPr>
        <p:txBody>
          <a:bodyPr vert="horz" lIns="0" tIns="0" rIns="0" bIns="0"/>
          <a:lstStyle>
            <a:lvl1pPr algn="l" defTabSz="457200" rtl="0" fontAlgn="base">
              <a:spcBef>
                <a:spcPct val="0"/>
              </a:spcBef>
              <a:spcAft>
                <a:spcPct val="0"/>
              </a:spcAft>
              <a:defRPr sz="4400" b="1" i="0" kern="1200" baseline="0">
                <a:solidFill>
                  <a:srgbClr val="E95125"/>
                </a:solidFill>
                <a:latin typeface="Helvetica"/>
                <a:ea typeface="Geneva" charset="0"/>
                <a:cs typeface="Geneva" charset="0"/>
              </a:defRPr>
            </a:lvl1pPr>
            <a:lvl2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Geneva" charset="0"/>
                <a:cs typeface="Geneva" charset="0"/>
              </a:defRPr>
            </a:lvl2pPr>
            <a:lvl3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Geneva" charset="0"/>
                <a:cs typeface="Geneva" charset="0"/>
              </a:defRPr>
            </a:lvl3pPr>
            <a:lvl4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Geneva" charset="0"/>
                <a:cs typeface="Geneva" charset="0"/>
              </a:defRPr>
            </a:lvl4pPr>
            <a:lvl5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Geneva" charset="0"/>
                <a:cs typeface="Geneva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Geneva" charset="0"/>
                <a:cs typeface="Geneva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Geneva" charset="0"/>
                <a:cs typeface="Geneva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Geneva" charset="0"/>
                <a:cs typeface="Geneva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Geneva" charset="0"/>
                <a:cs typeface="Geneva" charset="0"/>
              </a:defRPr>
            </a:lvl9pPr>
          </a:lstStyle>
          <a:p>
            <a:r>
              <a:rPr lang="en-US" sz="2000"/>
              <a:t>What role can calibration sources at ~10 MeV play in physics at ~1 GeV?</a:t>
            </a:r>
          </a:p>
          <a:p>
            <a:endParaRPr lang="en-US" sz="2000"/>
          </a:p>
          <a:p>
            <a:r>
              <a:rPr lang="en-US" sz="2000"/>
              <a:t>Could the uncertainty be reached with CR muons?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1071277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CR Muon Energy Spectrum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Helvetica"/>
                <a:cs typeface="Helvetica"/>
              </a:rPr>
              <a:t>28 May, 2020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Svoboda | Low Energy Response Calibration 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C39C72E-2A13-EB4D-AD45-6D4E6ACAED8D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CE5556E-DC53-B84E-8174-1607AF36E8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541" y="6407916"/>
            <a:ext cx="1554480" cy="44196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88F3D11-215B-4549-A1FC-BDDE903C8B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259" y="3083513"/>
            <a:ext cx="3784600" cy="23622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CA828A3-B28E-F444-9477-8CDF26811D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026" y="3348632"/>
            <a:ext cx="3276600" cy="243205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229B02E1-EFFE-CD47-9F57-E8E96871487F}"/>
              </a:ext>
            </a:extLst>
          </p:cNvPr>
          <p:cNvSpPr/>
          <p:nvPr/>
        </p:nvSpPr>
        <p:spPr>
          <a:xfrm>
            <a:off x="4489259" y="5329115"/>
            <a:ext cx="436279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/>
              <a:t>Adam, W. &amp; </a:t>
            </a:r>
            <a:r>
              <a:rPr lang="en-US" sz="800" dirty="0" err="1"/>
              <a:t>Bergauer</a:t>
            </a:r>
            <a:r>
              <a:rPr lang="en-US" sz="800" dirty="0"/>
              <a:t>, Thomas &amp; </a:t>
            </a:r>
            <a:r>
              <a:rPr lang="en-US" sz="800" dirty="0" err="1"/>
              <a:t>Dragicevic</a:t>
            </a:r>
            <a:r>
              <a:rPr lang="en-US" sz="800" dirty="0"/>
              <a:t>, Marko &amp; </a:t>
            </a:r>
            <a:r>
              <a:rPr lang="en-US" sz="800" dirty="0" err="1"/>
              <a:t>Friedl</a:t>
            </a:r>
            <a:r>
              <a:rPr lang="en-US" sz="800" dirty="0"/>
              <a:t>, M. &amp; </a:t>
            </a:r>
            <a:r>
              <a:rPr lang="en-US" sz="800" dirty="0" err="1"/>
              <a:t>Frühwirth</a:t>
            </a:r>
            <a:r>
              <a:rPr lang="en-US" sz="800" dirty="0"/>
              <a:t>, Rudolf &amp; </a:t>
            </a:r>
            <a:r>
              <a:rPr lang="en-US" sz="800" dirty="0" err="1"/>
              <a:t>Haensel</a:t>
            </a:r>
            <a:r>
              <a:rPr lang="en-US" sz="800" dirty="0"/>
              <a:t>, S. &amp; </a:t>
            </a:r>
            <a:r>
              <a:rPr lang="en-US" sz="800" dirty="0" err="1"/>
              <a:t>Hrubec</a:t>
            </a:r>
            <a:r>
              <a:rPr lang="en-US" sz="800" dirty="0"/>
              <a:t>, J &amp; </a:t>
            </a:r>
            <a:r>
              <a:rPr lang="en-US" sz="800" dirty="0" err="1"/>
              <a:t>Krammer</a:t>
            </a:r>
            <a:r>
              <a:rPr lang="en-US" sz="800" dirty="0"/>
              <a:t>, M &amp; </a:t>
            </a:r>
            <a:r>
              <a:rPr lang="en-US" sz="800" dirty="0" err="1"/>
              <a:t>Oberegger</a:t>
            </a:r>
            <a:r>
              <a:rPr lang="en-US" sz="800" dirty="0"/>
              <a:t>, M. &amp; </a:t>
            </a:r>
            <a:r>
              <a:rPr lang="en-US" sz="800" dirty="0" err="1"/>
              <a:t>Pernicka</a:t>
            </a:r>
            <a:r>
              <a:rPr lang="en-US" sz="800" dirty="0"/>
              <a:t>, M. &amp; Schmid, Stefan &amp; Stark, R. &amp; </a:t>
            </a:r>
            <a:r>
              <a:rPr lang="en-US" sz="800" dirty="0" err="1"/>
              <a:t>Steininger</a:t>
            </a:r>
            <a:r>
              <a:rPr lang="en-US" sz="800" dirty="0"/>
              <a:t>, H. &amp; </a:t>
            </a:r>
            <a:r>
              <a:rPr lang="en-US" sz="800" dirty="0" err="1"/>
              <a:t>Uhl</a:t>
            </a:r>
            <a:r>
              <a:rPr lang="en-US" sz="800" dirty="0"/>
              <a:t>, D. &amp; </a:t>
            </a:r>
            <a:r>
              <a:rPr lang="en-US" sz="800" dirty="0" err="1"/>
              <a:t>Waltenberger</a:t>
            </a:r>
            <a:r>
              <a:rPr lang="en-US" sz="800" dirty="0"/>
              <a:t>, Wolfgang &amp; </a:t>
            </a:r>
            <a:r>
              <a:rPr lang="en-US" sz="800" dirty="0" err="1"/>
              <a:t>Widl</a:t>
            </a:r>
            <a:r>
              <a:rPr lang="en-US" sz="800" dirty="0"/>
              <a:t>, Edmund &amp; </a:t>
            </a:r>
            <a:r>
              <a:rPr lang="en-US" sz="800" dirty="0" err="1"/>
              <a:t>Mechelen</a:t>
            </a:r>
            <a:r>
              <a:rPr lang="en-US" sz="800" dirty="0"/>
              <a:t>, P. &amp; </a:t>
            </a:r>
            <a:r>
              <a:rPr lang="en-US" sz="800" dirty="0" err="1"/>
              <a:t>Cardaci</a:t>
            </a:r>
            <a:r>
              <a:rPr lang="en-US" sz="800" dirty="0"/>
              <a:t>, M. &amp; Beaumont, W. &amp; Tsang, K.. (2009). Performance studies of the CMS Strip Tracker before installation. 10.1088/1748-0221/4/06/P06009.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C857DC9-29C9-0847-918C-5799469A60F8}"/>
              </a:ext>
            </a:extLst>
          </p:cNvPr>
          <p:cNvSpPr txBox="1"/>
          <p:nvPr/>
        </p:nvSpPr>
        <p:spPr>
          <a:xfrm>
            <a:off x="879219" y="5830068"/>
            <a:ext cx="223490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V.Pec</a:t>
            </a:r>
            <a:r>
              <a:rPr lang="en-US" sz="1100" dirty="0"/>
              <a:t> Cosmic WG update 20200326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761A272-D0B2-C54E-BE09-729A65C53AE6}"/>
              </a:ext>
            </a:extLst>
          </p:cNvPr>
          <p:cNvSpPr txBox="1"/>
          <p:nvPr/>
        </p:nvSpPr>
        <p:spPr>
          <a:xfrm>
            <a:off x="4489260" y="2714181"/>
            <a:ext cx="3669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muon energy distribution at sea level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CB5780D-9717-8247-94E1-9616BE1C201C}"/>
              </a:ext>
            </a:extLst>
          </p:cNvPr>
          <p:cNvSpPr/>
          <p:nvPr/>
        </p:nvSpPr>
        <p:spPr>
          <a:xfrm rot="5400000">
            <a:off x="822775" y="4531426"/>
            <a:ext cx="1351038" cy="33050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3% stopped </a:t>
            </a:r>
            <a:r>
              <a:rPr lang="en-US" sz="1000" dirty="0">
                <a:solidFill>
                  <a:schemeClr val="tx1"/>
                </a:solidFill>
                <a:latin typeface="Symbol" pitchFamily="2" charset="2"/>
              </a:rPr>
              <a:t>m</a:t>
            </a:r>
            <a:endParaRPr lang="en-US" sz="1000" dirty="0">
              <a:solidFill>
                <a:schemeClr val="tx1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D0BDDE4-F41C-6B49-9CD8-D9438F2BF9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0706" y="1148953"/>
            <a:ext cx="5283200" cy="1181100"/>
          </a:xfrm>
          <a:prstGeom prst="rect">
            <a:avLst/>
          </a:prstGeom>
        </p:spPr>
      </p:pic>
      <p:sp>
        <p:nvSpPr>
          <p:cNvPr id="21" name="Oval 20">
            <a:extLst>
              <a:ext uri="{FF2B5EF4-FFF2-40B4-BE49-F238E27FC236}">
                <a16:creationId xmlns:a16="http://schemas.microsoft.com/office/drawing/2014/main" id="{7D163203-1469-184F-BF93-E3CE90B56DE5}"/>
              </a:ext>
            </a:extLst>
          </p:cNvPr>
          <p:cNvSpPr/>
          <p:nvPr/>
        </p:nvSpPr>
        <p:spPr>
          <a:xfrm>
            <a:off x="2232837" y="1860698"/>
            <a:ext cx="680484" cy="46935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E71A539-11C8-9540-B118-EDE2237C22B3}"/>
              </a:ext>
            </a:extLst>
          </p:cNvPr>
          <p:cNvSpPr txBox="1"/>
          <p:nvPr/>
        </p:nvSpPr>
        <p:spPr>
          <a:xfrm>
            <a:off x="5667153" y="4021160"/>
            <a:ext cx="15183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Mean </a:t>
            </a:r>
            <a:r>
              <a:rPr lang="en-US" sz="1400" dirty="0" err="1"/>
              <a:t>E</a:t>
            </a:r>
            <a:r>
              <a:rPr lang="en-US" sz="1400" baseline="-25000" dirty="0" err="1">
                <a:latin typeface="Symbol" pitchFamily="2" charset="2"/>
              </a:rPr>
              <a:t>m</a:t>
            </a:r>
            <a:r>
              <a:rPr lang="en-US" sz="1400" dirty="0">
                <a:latin typeface="+mn-lt"/>
              </a:rPr>
              <a:t> ~ 4 GeV</a:t>
            </a:r>
            <a:endParaRPr lang="en-US" sz="14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D60FDA5-8B32-5040-99E3-0860C5E67463}"/>
              </a:ext>
            </a:extLst>
          </p:cNvPr>
          <p:cNvSpPr txBox="1"/>
          <p:nvPr/>
        </p:nvSpPr>
        <p:spPr>
          <a:xfrm>
            <a:off x="422085" y="2914253"/>
            <a:ext cx="32327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30.6 days of throughgoing CR muons</a:t>
            </a:r>
          </a:p>
        </p:txBody>
      </p:sp>
    </p:spTree>
    <p:extLst>
      <p:ext uri="{BB962C8B-B14F-4D97-AF65-F5344CB8AC3E}">
        <p14:creationId xmlns:p14="http://schemas.microsoft.com/office/powerpoint/2010/main" val="40304894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CR Muon Energy Loss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Helvetica"/>
                <a:cs typeface="Helvetica"/>
              </a:rPr>
              <a:t>28 May, 2020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Svoboda | Low Energy Response Calibration 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C39C72E-2A13-EB4D-AD45-6D4E6ACAED8D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CE5556E-DC53-B84E-8174-1607AF36E8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541" y="6407916"/>
            <a:ext cx="1554480" cy="4419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325C4D7-7DB4-224B-AFEC-F5570956A6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623" y="1422934"/>
            <a:ext cx="3556000" cy="24066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9235E22-6317-5344-A96C-2DB6D1E945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070432"/>
            <a:ext cx="4068298" cy="256382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ADF2105-80E8-B441-89F4-73C749C7C6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2471" y="3687344"/>
            <a:ext cx="2889250" cy="23368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1DE998F-55CC-B943-A1CD-67D9D1EC35EA}"/>
              </a:ext>
            </a:extLst>
          </p:cNvPr>
          <p:cNvSpPr txBox="1"/>
          <p:nvPr/>
        </p:nvSpPr>
        <p:spPr>
          <a:xfrm>
            <a:off x="5255046" y="3495762"/>
            <a:ext cx="20531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(Ingles, Junk, and Marchionni)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B892945-999C-024C-93A3-5E1FD86B1966}"/>
              </a:ext>
            </a:extLst>
          </p:cNvPr>
          <p:cNvSpPr txBox="1"/>
          <p:nvPr/>
        </p:nvSpPr>
        <p:spPr>
          <a:xfrm>
            <a:off x="1132607" y="3829584"/>
            <a:ext cx="223490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V.Pec</a:t>
            </a:r>
            <a:r>
              <a:rPr lang="en-US" sz="1100" dirty="0"/>
              <a:t> Cosmic WG update 20200326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6AA17D1-48C1-184E-8D27-D45F64442E3D}"/>
              </a:ext>
            </a:extLst>
          </p:cNvPr>
          <p:cNvSpPr txBox="1"/>
          <p:nvPr/>
        </p:nvSpPr>
        <p:spPr>
          <a:xfrm>
            <a:off x="454027" y="4301688"/>
            <a:ext cx="390695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At 280 GeV  simulations show a wide</a:t>
            </a:r>
          </a:p>
          <a:p>
            <a:r>
              <a:rPr lang="en-US" sz="1600" dirty="0"/>
              <a:t>spread in </a:t>
            </a:r>
            <a:r>
              <a:rPr lang="en-US" sz="1600" dirty="0" err="1"/>
              <a:t>dE</a:t>
            </a:r>
            <a:r>
              <a:rPr lang="en-US" sz="1600" dirty="0"/>
              <a:t>/dx due to the fact that</a:t>
            </a:r>
          </a:p>
          <a:p>
            <a:r>
              <a:rPr lang="en-US" sz="1600" dirty="0"/>
              <a:t>Bremsstrahlung and direct pair production</a:t>
            </a:r>
          </a:p>
          <a:p>
            <a:r>
              <a:rPr lang="en-US" sz="1600" dirty="0"/>
              <a:t>become increasingly important. 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35EC7C7-6C47-264A-874B-CD4B74486F26}"/>
              </a:ext>
            </a:extLst>
          </p:cNvPr>
          <p:cNvCxnSpPr/>
          <p:nvPr/>
        </p:nvCxnSpPr>
        <p:spPr>
          <a:xfrm>
            <a:off x="6762541" y="2806006"/>
            <a:ext cx="0" cy="29140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E85539BF-E033-5748-9BB0-F465FF0FFE5A}"/>
              </a:ext>
            </a:extLst>
          </p:cNvPr>
          <p:cNvSpPr txBox="1"/>
          <p:nvPr/>
        </p:nvSpPr>
        <p:spPr>
          <a:xfrm>
            <a:off x="6213402" y="2529007"/>
            <a:ext cx="10000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mean energy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A21EA85-28D5-BB4B-81B7-826716EE0D60}"/>
              </a:ext>
            </a:extLst>
          </p:cNvPr>
          <p:cNvSpPr txBox="1"/>
          <p:nvPr/>
        </p:nvSpPr>
        <p:spPr>
          <a:xfrm>
            <a:off x="7671721" y="4091194"/>
            <a:ext cx="122257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variation in</a:t>
            </a:r>
          </a:p>
          <a:p>
            <a:r>
              <a:rPr lang="en-US" sz="1400"/>
              <a:t>muon dE/dx</a:t>
            </a:r>
          </a:p>
          <a:p>
            <a:r>
              <a:rPr lang="en-US" sz="1400"/>
              <a:t>for fixed</a:t>
            </a:r>
          </a:p>
          <a:p>
            <a:r>
              <a:rPr lang="en-US" sz="1400"/>
              <a:t>energy muons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41948C9-A423-C648-A6EC-A0BB628169F5}"/>
              </a:ext>
            </a:extLst>
          </p:cNvPr>
          <p:cNvSpPr txBox="1"/>
          <p:nvPr/>
        </p:nvSpPr>
        <p:spPr>
          <a:xfrm>
            <a:off x="327341" y="5527844"/>
            <a:ext cx="43381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Michels</a:t>
            </a:r>
            <a:r>
              <a:rPr lang="en-US" dirty="0"/>
              <a:t> from stopped muons are useful, </a:t>
            </a:r>
          </a:p>
          <a:p>
            <a:r>
              <a:rPr lang="en-US" dirty="0"/>
              <a:t>but only about one every 8 minutes/module</a:t>
            </a:r>
          </a:p>
        </p:txBody>
      </p:sp>
    </p:spTree>
    <p:extLst>
      <p:ext uri="{BB962C8B-B14F-4D97-AF65-F5344CB8AC3E}">
        <p14:creationId xmlns:p14="http://schemas.microsoft.com/office/powerpoint/2010/main" val="21327217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2705B-1461-204C-BE07-5B98D35F6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F1B3EFA-9228-E44C-8A49-AE92345884F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endParaRPr lang="en-US" dirty="0">
              <a:latin typeface="Helvetica"/>
              <a:cs typeface="Helvetica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BDECCE-7AE6-0346-91B0-BEC684A2CE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Presenter Name | Presentation Title 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0B88A7-75A6-C44E-B81E-00F6BF1144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C39C72E-2A13-EB4D-AD45-6D4E6ACAED8D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pic>
        <p:nvPicPr>
          <p:cNvPr id="13" name="Picture 12" descr="Chart&#10;&#10;Description automatically generated">
            <a:extLst>
              <a:ext uri="{FF2B5EF4-FFF2-40B4-BE49-F238E27FC236}">
                <a16:creationId xmlns:a16="http://schemas.microsoft.com/office/drawing/2014/main" id="{78DBC81B-6B2C-F444-9B63-DBFE8652FD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3460" y="1598811"/>
            <a:ext cx="6210300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0037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Super-</a:t>
            </a:r>
            <a:r>
              <a:rPr lang="en-US" dirty="0" err="1"/>
              <a:t>Kamiokande</a:t>
            </a:r>
            <a:r>
              <a:rPr lang="en-US" dirty="0"/>
              <a:t> Experience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Helvetica"/>
                <a:cs typeface="Helvetica"/>
              </a:rPr>
              <a:t>28 May, 2020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Svoboda | Low Energy Response Calibration 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C39C72E-2A13-EB4D-AD45-6D4E6ACAED8D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4522AA5-3D71-0344-877C-1C266A03499F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454026" y="1858944"/>
            <a:ext cx="3927055" cy="438045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At low energy Super-</a:t>
            </a:r>
            <a:r>
              <a:rPr lang="en-US" dirty="0" err="1"/>
              <a:t>Kamiokande</a:t>
            </a:r>
            <a:r>
              <a:rPr lang="en-US" dirty="0"/>
              <a:t> was able to </a:t>
            </a:r>
            <a:r>
              <a:rPr lang="en-US" dirty="0">
                <a:solidFill>
                  <a:srgbClr val="FF0000"/>
                </a:solidFill>
              </a:rPr>
              <a:t>achieve and maintain &lt;1% systematic shift in the energy scale</a:t>
            </a:r>
          </a:p>
          <a:p>
            <a:pPr lvl="1"/>
            <a:r>
              <a:rPr lang="en-US" dirty="0"/>
              <a:t>DT generator every few months</a:t>
            </a:r>
          </a:p>
          <a:p>
            <a:pPr lvl="1"/>
            <a:r>
              <a:rPr lang="en-US" dirty="0"/>
              <a:t> Electron LINAC with a moveable beam pipe into the fiducial volume</a:t>
            </a:r>
          </a:p>
          <a:p>
            <a:pPr lvl="1"/>
            <a:r>
              <a:rPr lang="en-US" dirty="0"/>
              <a:t> Automated optical and electronics calibration nearly continuously</a:t>
            </a:r>
          </a:p>
          <a:p>
            <a:pPr lvl="1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CE5556E-DC53-B84E-8174-1607AF36E8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541" y="6407916"/>
            <a:ext cx="1554480" cy="44196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7061F89-A9B8-4A46-8B7C-0CB70E88F8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2792" y="2684444"/>
            <a:ext cx="3187700" cy="30289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AD7A3A4-7C12-4F42-B76F-3D19E21E17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6406" y="1033444"/>
            <a:ext cx="1945640" cy="1651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27215B0-54E4-9E48-AB1B-D834A7DA2833}"/>
              </a:ext>
            </a:extLst>
          </p:cNvPr>
          <p:cNvSpPr txBox="1"/>
          <p:nvPr/>
        </p:nvSpPr>
        <p:spPr>
          <a:xfrm rot="16200000">
            <a:off x="4265385" y="4230282"/>
            <a:ext cx="1678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(MC-Data)/Data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1CF69E-3422-EC45-BEC2-AE347D4B56C1}"/>
              </a:ext>
            </a:extLst>
          </p:cNvPr>
          <p:cNvSpPr txBox="1"/>
          <p:nvPr/>
        </p:nvSpPr>
        <p:spPr>
          <a:xfrm>
            <a:off x="6227096" y="5667153"/>
            <a:ext cx="16557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Electron energy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5E1701A-F7BA-6F4E-8AA5-7AE0C6C61BC4}"/>
              </a:ext>
            </a:extLst>
          </p:cNvPr>
          <p:cNvCxnSpPr>
            <a:cxnSpLocks/>
          </p:cNvCxnSpPr>
          <p:nvPr/>
        </p:nvCxnSpPr>
        <p:spPr>
          <a:xfrm>
            <a:off x="8304028" y="3934047"/>
            <a:ext cx="0" cy="330273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0FB8B9F-7892-124E-8A98-8181C88995CA}"/>
              </a:ext>
            </a:extLst>
          </p:cNvPr>
          <p:cNvSpPr txBox="1"/>
          <p:nvPr/>
        </p:nvSpPr>
        <p:spPr>
          <a:xfrm>
            <a:off x="8390492" y="3934047"/>
            <a:ext cx="732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+/-</a:t>
            </a:r>
            <a:r>
              <a:rPr lang="en-US" dirty="0">
                <a:solidFill>
                  <a:srgbClr val="FF0000"/>
                </a:solidFill>
              </a:rPr>
              <a:t> 1%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F7565AE-BA9F-6842-AFAA-5EB332B9227B}"/>
              </a:ext>
            </a:extLst>
          </p:cNvPr>
          <p:cNvCxnSpPr>
            <a:cxnSpLocks/>
          </p:cNvCxnSpPr>
          <p:nvPr/>
        </p:nvCxnSpPr>
        <p:spPr>
          <a:xfrm>
            <a:off x="8549980" y="4198919"/>
            <a:ext cx="0" cy="0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404E69A2-8A5B-C542-B5CC-4D6E63AA268F}"/>
              </a:ext>
            </a:extLst>
          </p:cNvPr>
          <p:cNvSpPr txBox="1"/>
          <p:nvPr/>
        </p:nvSpPr>
        <p:spPr>
          <a:xfrm>
            <a:off x="7892046" y="1573619"/>
            <a:ext cx="11264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Repeated at</a:t>
            </a:r>
          </a:p>
          <a:p>
            <a:r>
              <a:rPr lang="en-US" sz="1200" dirty="0"/>
              <a:t>many locations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8C6E052-5A67-364C-960E-971D25D52818}"/>
              </a:ext>
            </a:extLst>
          </p:cNvPr>
          <p:cNvSpPr txBox="1"/>
          <p:nvPr/>
        </p:nvSpPr>
        <p:spPr>
          <a:xfrm>
            <a:off x="6919226" y="4752753"/>
            <a:ext cx="11235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direct injection</a:t>
            </a:r>
          </a:p>
          <a:p>
            <a:r>
              <a:rPr lang="en-US" sz="1200" dirty="0">
                <a:solidFill>
                  <a:srgbClr val="FF0000"/>
                </a:solidFill>
              </a:rPr>
              <a:t>LINAC data</a:t>
            </a:r>
          </a:p>
        </p:txBody>
      </p:sp>
    </p:spTree>
    <p:extLst>
      <p:ext uri="{BB962C8B-B14F-4D97-AF65-F5344CB8AC3E}">
        <p14:creationId xmlns:p14="http://schemas.microsoft.com/office/powerpoint/2010/main" val="22680585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Super-</a:t>
            </a:r>
            <a:r>
              <a:rPr lang="en-US" dirty="0" err="1"/>
              <a:t>Kamiokande</a:t>
            </a:r>
            <a:r>
              <a:rPr lang="en-US" dirty="0"/>
              <a:t> Experience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Helvetica"/>
                <a:cs typeface="Helvetica"/>
              </a:rPr>
              <a:t>28 May, 2020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Svoboda | Low Energy Response Calibration 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C39C72E-2A13-EB4D-AD45-6D4E6ACAED8D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CE5556E-DC53-B84E-8174-1607AF36E8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541" y="6407916"/>
            <a:ext cx="1554480" cy="44196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0B8E217-1E6D-6640-9B26-E31685EEFE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3161" y="2214307"/>
            <a:ext cx="3484880" cy="354888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C735AA7-7312-7747-9865-1872196F3D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026" y="1797493"/>
            <a:ext cx="4381500" cy="43688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BFFDE05-3622-3B4B-9912-D60C2707BC96}"/>
              </a:ext>
            </a:extLst>
          </p:cNvPr>
          <p:cNvSpPr txBox="1"/>
          <p:nvPr/>
        </p:nvSpPr>
        <p:spPr>
          <a:xfrm>
            <a:off x="879219" y="5950260"/>
            <a:ext cx="38558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Absolute energy scale to 0.7% accuracy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E2EE3B-D5AF-FF4E-9F5A-19FCB5827746}"/>
              </a:ext>
            </a:extLst>
          </p:cNvPr>
          <p:cNvSpPr txBox="1"/>
          <p:nvPr/>
        </p:nvSpPr>
        <p:spPr>
          <a:xfrm>
            <a:off x="5571461" y="1292676"/>
            <a:ext cx="29123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Need to know the systematic</a:t>
            </a:r>
          </a:p>
          <a:p>
            <a:r>
              <a:rPr lang="en-US" dirty="0">
                <a:solidFill>
                  <a:srgbClr val="FF0000"/>
                </a:solidFill>
              </a:rPr>
              <a:t>uncertainties in the standard</a:t>
            </a:r>
          </a:p>
          <a:p>
            <a:r>
              <a:rPr lang="en-US" dirty="0">
                <a:solidFill>
                  <a:srgbClr val="FF0000"/>
                </a:solidFill>
              </a:rPr>
              <a:t>candle physics to &lt;1%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FDE1F2-3C50-064C-B3C4-C22763C0F584}"/>
              </a:ext>
            </a:extLst>
          </p:cNvPr>
          <p:cNvSpPr txBox="1"/>
          <p:nvPr/>
        </p:nvSpPr>
        <p:spPr>
          <a:xfrm>
            <a:off x="6387870" y="5740873"/>
            <a:ext cx="12795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(</a:t>
            </a:r>
            <a:r>
              <a:rPr lang="en-US" sz="1200" dirty="0" err="1"/>
              <a:t>R.Svoboda</a:t>
            </a:r>
            <a:r>
              <a:rPr lang="en-US" sz="1200" dirty="0"/>
              <a:t>, et al)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4655BFC-51F1-8B49-A3B8-946DFBFBE018}"/>
              </a:ext>
            </a:extLst>
          </p:cNvPr>
          <p:cNvSpPr/>
          <p:nvPr/>
        </p:nvSpPr>
        <p:spPr>
          <a:xfrm>
            <a:off x="3019647" y="2594344"/>
            <a:ext cx="765544" cy="733647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0929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Super-Kamiokande Experience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Helvetica"/>
                <a:cs typeface="Helvetica"/>
              </a:rPr>
              <a:t>28 May, 2020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Svoboda | Low Energy Response Calibration 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C39C72E-2A13-EB4D-AD45-6D4E6ACAED8D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4522AA5-3D71-0344-877C-1C266A03499F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454026" y="1858944"/>
            <a:ext cx="3927055" cy="4380451"/>
          </a:xfrm>
        </p:spPr>
        <p:txBody>
          <a:bodyPr>
            <a:normAutofit lnSpcReduction="10000"/>
          </a:bodyPr>
          <a:lstStyle/>
          <a:p>
            <a:r>
              <a:rPr lang="en-US"/>
              <a:t>At low energy Super-Kamiokande was able to achieve and maintain &lt;1% systematic shift in the energy scale</a:t>
            </a:r>
          </a:p>
          <a:p>
            <a:pPr lvl="1"/>
            <a:r>
              <a:rPr lang="en-US"/>
              <a:t>DT generator every few months</a:t>
            </a:r>
          </a:p>
          <a:p>
            <a:pPr lvl="1"/>
            <a:r>
              <a:rPr lang="en-US"/>
              <a:t> Electron LINAC with a moveable beam pipe into the fiducial volume</a:t>
            </a:r>
          </a:p>
          <a:p>
            <a:pPr lvl="1"/>
            <a:r>
              <a:rPr lang="en-US"/>
              <a:t> Automated optical and electronics calibration nearly continuously</a:t>
            </a:r>
          </a:p>
          <a:p>
            <a:pPr lvl="1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CE5556E-DC53-B84E-8174-1607AF36E8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541" y="6407916"/>
            <a:ext cx="1554480" cy="44196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D555123-8325-9C42-BAD6-AB9995A2C6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64" y="0"/>
            <a:ext cx="9101271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F54C170-6FA0-AA41-9FBE-6F8E93F73105}"/>
              </a:ext>
            </a:extLst>
          </p:cNvPr>
          <p:cNvSpPr txBox="1"/>
          <p:nvPr/>
        </p:nvSpPr>
        <p:spPr>
          <a:xfrm>
            <a:off x="2945219" y="167994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993BAA-B9DC-984A-8602-8E59760DFB4C}"/>
              </a:ext>
            </a:extLst>
          </p:cNvPr>
          <p:cNvSpPr txBox="1"/>
          <p:nvPr/>
        </p:nvSpPr>
        <p:spPr>
          <a:xfrm>
            <a:off x="316321" y="653285"/>
            <a:ext cx="150118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FFFF00"/>
                </a:solidFill>
              </a:rPr>
              <a:t>Moveable </a:t>
            </a:r>
          </a:p>
          <a:p>
            <a:r>
              <a:rPr lang="en-US" sz="2400">
                <a:solidFill>
                  <a:srgbClr val="FFFF00"/>
                </a:solidFill>
              </a:rPr>
              <a:t>LINAC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1642F5B-B580-4342-843F-2AFE1E04FEB9}"/>
              </a:ext>
            </a:extLst>
          </p:cNvPr>
          <p:cNvCxnSpPr/>
          <p:nvPr/>
        </p:nvCxnSpPr>
        <p:spPr>
          <a:xfrm>
            <a:off x="1482575" y="1324847"/>
            <a:ext cx="669851" cy="314511"/>
          </a:xfrm>
          <a:prstGeom prst="straightConnector1">
            <a:avLst/>
          </a:prstGeom>
          <a:ln>
            <a:solidFill>
              <a:srgbClr val="FFFF00"/>
            </a:solidFill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73B68FD9-9077-074C-97AF-91569AE4C99D}"/>
              </a:ext>
            </a:extLst>
          </p:cNvPr>
          <p:cNvSpPr txBox="1"/>
          <p:nvPr/>
        </p:nvSpPr>
        <p:spPr>
          <a:xfrm>
            <a:off x="740383" y="3601416"/>
            <a:ext cx="186820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FFFF00"/>
                </a:solidFill>
              </a:rPr>
              <a:t>Portable </a:t>
            </a:r>
          </a:p>
          <a:p>
            <a:r>
              <a:rPr lang="en-US" sz="2400">
                <a:solidFill>
                  <a:srgbClr val="FFFF00"/>
                </a:solidFill>
              </a:rPr>
              <a:t>DT Generator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6F4459D-C185-FE4C-B5B4-BFAD4CD7EE4E}"/>
              </a:ext>
            </a:extLst>
          </p:cNvPr>
          <p:cNvCxnSpPr>
            <a:cxnSpLocks/>
          </p:cNvCxnSpPr>
          <p:nvPr/>
        </p:nvCxnSpPr>
        <p:spPr>
          <a:xfrm flipV="1">
            <a:off x="2505524" y="3673058"/>
            <a:ext cx="1546916" cy="312322"/>
          </a:xfrm>
          <a:prstGeom prst="straightConnector1">
            <a:avLst/>
          </a:prstGeom>
          <a:ln>
            <a:solidFill>
              <a:srgbClr val="FFFF00"/>
            </a:solidFill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66153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sz="4400" dirty="0"/>
              <a:t>Content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1"/>
          </p:nvPr>
        </p:nvSpPr>
        <p:spPr/>
        <p:txBody>
          <a:bodyPr>
            <a:normAutofit/>
          </a:bodyPr>
          <a:lstStyle/>
          <a:p>
            <a:r>
              <a:rPr lang="en-GB"/>
              <a:t>The calibration systems</a:t>
            </a:r>
          </a:p>
          <a:p>
            <a:r>
              <a:rPr lang="en-GB"/>
              <a:t>Why do low energy calibrations?</a:t>
            </a:r>
            <a:endParaRPr lang="en-GB" dirty="0"/>
          </a:p>
          <a:p>
            <a:pPr lvl="1"/>
            <a:r>
              <a:rPr lang="en-GB"/>
              <a:t> Systematic uncertainties in LBL Physics</a:t>
            </a:r>
          </a:p>
          <a:p>
            <a:pPr lvl="1"/>
            <a:r>
              <a:rPr lang="en-GB"/>
              <a:t> Supernova physics</a:t>
            </a:r>
          </a:p>
          <a:p>
            <a:pPr lvl="1"/>
            <a:r>
              <a:rPr lang="en-GB"/>
              <a:t> Other physics</a:t>
            </a:r>
            <a:endParaRPr lang="en-GB" dirty="0"/>
          </a:p>
          <a:p>
            <a:r>
              <a:rPr lang="en-GB"/>
              <a:t> What do we get from low energy calibrations?</a:t>
            </a:r>
          </a:p>
          <a:p>
            <a:pPr lvl="1"/>
            <a:r>
              <a:rPr lang="en-GB"/>
              <a:t> Absolute energy scale</a:t>
            </a:r>
          </a:p>
          <a:p>
            <a:pPr lvl="1"/>
            <a:r>
              <a:rPr lang="en-GB"/>
              <a:t> Detector variations over the active volume</a:t>
            </a:r>
          </a:p>
          <a:p>
            <a:pPr lvl="1"/>
            <a:r>
              <a:rPr lang="en-GB"/>
              <a:t> Time-dependent variations</a:t>
            </a:r>
            <a:endParaRPr lang="en-GB" dirty="0"/>
          </a:p>
          <a:p>
            <a:r>
              <a:rPr lang="en-GB"/>
              <a:t>Previous Experience</a:t>
            </a: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Helvetica"/>
                <a:cs typeface="Helvetica"/>
              </a:rPr>
              <a:t>28 May, 2020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Svoboda | Low Energy Response Calibration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C39C72E-2A13-EB4D-AD45-6D4E6ACAED8D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9D23FBC-8ACC-3E47-B0CD-2BB6B9E583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541" y="6407916"/>
            <a:ext cx="1554480" cy="441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2543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Variation in SK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9BED944-F550-5148-A321-FE72B8850C94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>
            <a:norm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 In SK it was not enough just to do a calibration once in a single spot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 Moveable LINAC that could be placed at many different radii and depths, and a deflecting magnet to change electron direction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 Portable DT generator that could do a complete calibration at a single port in about a day. </a:t>
            </a:r>
          </a:p>
          <a:p>
            <a:r>
              <a:rPr lang="en-US" sz="2000" dirty="0">
                <a:solidFill>
                  <a:schemeClr val="tx1"/>
                </a:solidFill>
              </a:rPr>
              <a:t> Experienced changes in backgrounds due to circulation ”cells” that formed in the large tank due to miniscule temperature variations of few tenths of a degree. These patterns were affected by forced circulation configuration from pumps.</a:t>
            </a:r>
          </a:p>
          <a:p>
            <a:r>
              <a:rPr lang="en-US" sz="2000" dirty="0">
                <a:solidFill>
                  <a:schemeClr val="tx1"/>
                </a:solidFill>
              </a:rPr>
              <a:t> Need to make sure that 1996 neutrino energy scale and </a:t>
            </a:r>
            <a:r>
              <a:rPr lang="en-US" sz="2000" dirty="0" err="1">
                <a:solidFill>
                  <a:schemeClr val="tx1"/>
                </a:solidFill>
              </a:rPr>
              <a:t>resolutuon</a:t>
            </a:r>
            <a:r>
              <a:rPr lang="en-US" sz="2000" dirty="0">
                <a:solidFill>
                  <a:schemeClr val="tx1"/>
                </a:solidFill>
              </a:rPr>
              <a:t> are the same as 2016 energy scale and resolution.  In all DUNE studies I am aware of this is automatically assumed.</a:t>
            </a:r>
          </a:p>
          <a:p>
            <a:r>
              <a:rPr lang="en-US" sz="2000" dirty="0">
                <a:solidFill>
                  <a:schemeClr val="tx1"/>
                </a:solidFill>
              </a:rPr>
              <a:t> Will not automatically be true…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Helvetica"/>
                <a:cs typeface="Helvetica"/>
              </a:rPr>
              <a:t>28 May, 2020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Svoboda | Low Energy Response Calibration 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C39C72E-2A13-EB4D-AD45-6D4E6ACAED8D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CE5556E-DC53-B84E-8174-1607AF36E8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541" y="6407916"/>
            <a:ext cx="1554480" cy="441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5896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Time Variation in DUNE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9BED944-F550-5148-A321-FE72B8850C94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>
            <a:normAutofit/>
          </a:bodyPr>
          <a:lstStyle/>
          <a:p>
            <a:r>
              <a:rPr lang="en-US">
                <a:solidFill>
                  <a:schemeClr val="tx1"/>
                </a:solidFill>
              </a:rPr>
              <a:t>We should not expect the DUNE cryostat to be a benign isothermal mass of liquid argon with no currents or variation in drift parameters over a decade</a:t>
            </a:r>
          </a:p>
          <a:p>
            <a:r>
              <a:rPr lang="en-US">
                <a:solidFill>
                  <a:schemeClr val="tx1"/>
                </a:solidFill>
              </a:rPr>
              <a:t> We should not expect that the energy scale measured in 2026 for neutrinos will be the same in 2036. Need to prove it to be credible</a:t>
            </a:r>
          </a:p>
          <a:p>
            <a:r>
              <a:rPr lang="en-US">
                <a:solidFill>
                  <a:schemeClr val="tx1"/>
                </a:solidFill>
              </a:rPr>
              <a:t> Need a “standard candle” that is invariant over decade time scale and can be deployed in many different locations</a:t>
            </a:r>
          </a:p>
          <a:p>
            <a:r>
              <a:rPr lang="en-US">
                <a:solidFill>
                  <a:schemeClr val="tx1"/>
                </a:solidFill>
              </a:rPr>
              <a:t> BTW – It would be interesting to look at a systematic energy scale shift between neutrino running and anti-neutrino running, as they occur years apart.</a:t>
            </a:r>
          </a:p>
          <a:p>
            <a:pPr marL="0" indent="0">
              <a:buNone/>
            </a:pPr>
            <a:r>
              <a:rPr lang="en-US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Helvetica"/>
                <a:cs typeface="Helvetica"/>
              </a:rPr>
              <a:t>28 May, 2020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Svoboda | Low Energy Response Calibration 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C39C72E-2A13-EB4D-AD45-6D4E6ACAED8D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CE5556E-DC53-B84E-8174-1607AF36E8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541" y="6407916"/>
            <a:ext cx="1554480" cy="441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6949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Variation in DUNE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9BED944-F550-5148-A321-FE72B8850C94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Helvetica"/>
                <a:cs typeface="Helvetica"/>
              </a:rPr>
              <a:t>28 May, 2020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Svoboda | Low Energy Response Calibration 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C39C72E-2A13-EB4D-AD45-6D4E6ACAED8D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CE5556E-DC53-B84E-8174-1607AF36E8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541" y="6407916"/>
            <a:ext cx="1554480" cy="4419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122E5C7-F6AD-FC41-883B-74AAABD481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9944" y="1239464"/>
            <a:ext cx="4587240" cy="435864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C3D0BDB-61CD-C04C-A0D0-705776DFA8C8}"/>
              </a:ext>
            </a:extLst>
          </p:cNvPr>
          <p:cNvSpPr txBox="1"/>
          <p:nvPr/>
        </p:nvSpPr>
        <p:spPr>
          <a:xfrm>
            <a:off x="454026" y="2029090"/>
            <a:ext cx="271003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Will neutrinos measured</a:t>
            </a:r>
          </a:p>
          <a:p>
            <a:r>
              <a:rPr lang="en-US" dirty="0"/>
              <a:t>in 202x have the same</a:t>
            </a:r>
          </a:p>
          <a:p>
            <a:r>
              <a:rPr lang="en-US" dirty="0"/>
              <a:t>Energy scale systematic as</a:t>
            </a:r>
          </a:p>
          <a:p>
            <a:r>
              <a:rPr lang="en-US" dirty="0"/>
              <a:t>anti-neutrinos in 202x+7?</a:t>
            </a:r>
          </a:p>
          <a:p>
            <a:endParaRPr lang="en-US" dirty="0"/>
          </a:p>
          <a:p>
            <a:r>
              <a:rPr lang="en-US" dirty="0"/>
              <a:t>Need to prove that it is so.</a:t>
            </a:r>
          </a:p>
          <a:p>
            <a:endParaRPr lang="en-US" dirty="0"/>
          </a:p>
          <a:p>
            <a:r>
              <a:rPr lang="en-US" dirty="0"/>
              <a:t>Our competition will.</a:t>
            </a:r>
          </a:p>
        </p:txBody>
      </p:sp>
    </p:spTree>
    <p:extLst>
      <p:ext uri="{BB962C8B-B14F-4D97-AF65-F5344CB8AC3E}">
        <p14:creationId xmlns:p14="http://schemas.microsoft.com/office/powerpoint/2010/main" val="21168759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Conclusions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Helvetica"/>
                <a:cs typeface="Helvetica"/>
              </a:rPr>
              <a:t>28 May, 2020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Svoboda | Low Energy Response Calibration 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C39C72E-2A13-EB4D-AD45-6D4E6ACAED8D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1"/>
          </p:nvPr>
        </p:nvSpPr>
        <p:spPr>
          <a:xfrm>
            <a:off x="454026" y="1207770"/>
            <a:ext cx="8106080" cy="5031626"/>
          </a:xfrm>
        </p:spPr>
        <p:txBody>
          <a:bodyPr/>
          <a:lstStyle/>
          <a:p>
            <a:r>
              <a:rPr lang="en-US"/>
              <a:t> Energy scale systematic shifts and energy resolution uncertainties affect all our physics measurements</a:t>
            </a:r>
          </a:p>
          <a:p>
            <a:r>
              <a:rPr lang="en-US"/>
              <a:t> Number of options for calibrations is very limited, but low energy sources represent one way to address problems in spatial and time variation across the detector</a:t>
            </a:r>
          </a:p>
          <a:p>
            <a:r>
              <a:rPr lang="en-US"/>
              <a:t> Experience with previous precision neutrino measurements calls for a relentless program of calibration checks by as many techniques as possible. </a:t>
            </a:r>
          </a:p>
          <a:p>
            <a:r>
              <a:rPr lang="en-US"/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CE5556E-DC53-B84E-8174-1607AF36E8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541" y="6407916"/>
            <a:ext cx="1554480" cy="441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2281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Supernova Trigger: background effects	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Helvetica"/>
                <a:cs typeface="Helvetica"/>
              </a:rPr>
              <a:t>28 May, 2020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Svoboda | Low Energy Response Calibration 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C39C72E-2A13-EB4D-AD45-6D4E6ACAED8D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CE5556E-DC53-B84E-8174-1607AF36E8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541" y="6407916"/>
            <a:ext cx="1554480" cy="4419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A06E3D3-80A3-FD45-B92F-7C5675E094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713" y="3164220"/>
            <a:ext cx="6896100" cy="249174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69AA285-8DEA-4842-9D2D-06ED6405CD95}"/>
              </a:ext>
            </a:extLst>
          </p:cNvPr>
          <p:cNvSpPr txBox="1"/>
          <p:nvPr/>
        </p:nvSpPr>
        <p:spPr>
          <a:xfrm>
            <a:off x="1233375" y="2744517"/>
            <a:ext cx="58372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current trigger algorithm efficiency as a function of neutron background rate</a:t>
            </a:r>
          </a:p>
        </p:txBody>
      </p:sp>
    </p:spTree>
    <p:extLst>
      <p:ext uri="{BB962C8B-B14F-4D97-AF65-F5344CB8AC3E}">
        <p14:creationId xmlns:p14="http://schemas.microsoft.com/office/powerpoint/2010/main" val="32279337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Cosmic Ray Rates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Helvetica"/>
                <a:cs typeface="Helvetica"/>
              </a:rPr>
              <a:t>28 May, 2020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Svoboda | Low Energy Response Calibration 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C39C72E-2A13-EB4D-AD45-6D4E6ACAED8D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CE5556E-DC53-B84E-8174-1607AF36E8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541" y="6407916"/>
            <a:ext cx="1554480" cy="44196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3B4B4C0-446C-0D4F-837B-7453D8328B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6" y="1443454"/>
            <a:ext cx="8280400" cy="3769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9447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752" y="1538532"/>
            <a:ext cx="6743700" cy="40995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99374"/>
            <a:ext cx="9144000" cy="647100"/>
          </a:xfrm>
        </p:spPr>
        <p:txBody>
          <a:bodyPr/>
          <a:lstStyle/>
          <a:p>
            <a:pPr algn="ctr"/>
            <a:r>
              <a:rPr lang="en-US" sz="3600" dirty="0"/>
              <a:t>Trigger Efficiency with Electron/</a:t>
            </a:r>
            <a:r>
              <a:rPr lang="en-US" sz="3600" dirty="0">
                <a:latin typeface="Symbol" panose="05050102010706020507" pitchFamily="18" charset="2"/>
              </a:rPr>
              <a:t>g</a:t>
            </a:r>
            <a:r>
              <a:rPr lang="en-US" sz="3600" dirty="0"/>
              <a:t> Sample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0"/>
          </p:nvPr>
        </p:nvSpPr>
        <p:spPr>
          <a:xfrm>
            <a:off x="454026" y="6628898"/>
            <a:ext cx="998700" cy="158700"/>
          </a:xfrm>
        </p:spPr>
        <p:txBody>
          <a:bodyPr/>
          <a:lstStyle/>
          <a:p>
            <a:r>
              <a:rPr lang="en-US" dirty="0"/>
              <a:t>5/6/20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idx="11"/>
          </p:nvPr>
        </p:nvSpPr>
        <p:spPr>
          <a:xfrm>
            <a:off x="2279565" y="6628898"/>
            <a:ext cx="5035633" cy="158700"/>
          </a:xfrm>
        </p:spPr>
        <p:txBody>
          <a:bodyPr/>
          <a:lstStyle/>
          <a:p>
            <a:r>
              <a:rPr lang="en-US" dirty="0" err="1"/>
              <a:t>Juergen</a:t>
            </a:r>
            <a:r>
              <a:rPr lang="en-US" dirty="0"/>
              <a:t> Reichenbacher (SDSM&amp;T)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>
          <a:xfrm>
            <a:off x="8931450" y="6549548"/>
            <a:ext cx="425100" cy="158700"/>
          </a:xfrm>
        </p:spPr>
        <p:txBody>
          <a:bodyPr/>
          <a:lstStyle/>
          <a:p>
            <a:fld id="{00000000-1234-1234-1234-123412341234}" type="slidenum">
              <a:rPr lang="en-GB" smtClean="0"/>
              <a:pPr/>
              <a:t>26</a:t>
            </a:fld>
            <a:endParaRPr lang="en-GB" dirty="0"/>
          </a:p>
        </p:txBody>
      </p:sp>
      <p:sp>
        <p:nvSpPr>
          <p:cNvPr id="8" name="TextBox 7"/>
          <p:cNvSpPr txBox="1"/>
          <p:nvPr/>
        </p:nvSpPr>
        <p:spPr>
          <a:xfrm>
            <a:off x="2662088" y="802837"/>
            <a:ext cx="4070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David Rivera, David Last &amp; Josh Klein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1903207" y="3854102"/>
            <a:ext cx="0" cy="88392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058562" y="1648665"/>
            <a:ext cx="21114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(with default DAQ trigger </a:t>
            </a:r>
          </a:p>
          <a:p>
            <a:r>
              <a:rPr lang="en-US" sz="1200" dirty="0"/>
              <a:t> and continuous data taking)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11685" y="5638092"/>
            <a:ext cx="74037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(majority of RSDS data planned to be recorded with just one APA at a time recording ALL hits free-running </a:t>
            </a:r>
          </a:p>
          <a:p>
            <a:r>
              <a:rPr lang="en-US" sz="1200" dirty="0"/>
              <a:t> and rest of detector uses default DAQ trigger and continuous data taking w/ partitioned DAQ</a:t>
            </a:r>
          </a:p>
          <a:p>
            <a:r>
              <a:rPr lang="en-US" sz="1200" dirty="0"/>
              <a:t>-&gt;  can offline compare to the definition of efficiency for SN bursts and single solar neutrino events)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1812324" y="4738022"/>
            <a:ext cx="90883" cy="1799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844340C-E733-4D33-81B4-6F9146061200}"/>
              </a:ext>
            </a:extLst>
          </p:cNvPr>
          <p:cNvSpPr txBox="1"/>
          <p:nvPr/>
        </p:nvSpPr>
        <p:spPr>
          <a:xfrm rot="16200000">
            <a:off x="1114369" y="3015166"/>
            <a:ext cx="157767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Helvetica" panose="020B0604020202020204" pitchFamily="34" charset="0"/>
                <a:cs typeface="Helvetica" panose="020B0604020202020204" pitchFamily="34" charset="0"/>
              </a:rPr>
              <a:t>DUNE threshold in TDR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BA3D584-93AA-4945-84CB-81077C3E81D7}"/>
              </a:ext>
            </a:extLst>
          </p:cNvPr>
          <p:cNvSpPr/>
          <p:nvPr/>
        </p:nvSpPr>
        <p:spPr>
          <a:xfrm>
            <a:off x="6815470" y="6422065"/>
            <a:ext cx="1201479" cy="36553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64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Pulsed Neutron Source 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Helvetica"/>
                <a:cs typeface="Helvetica"/>
              </a:rPr>
              <a:t>28 May, 2020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Svoboda | Low Energy Response Calibration 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C39C72E-2A13-EB4D-AD45-6D4E6ACAED8D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EA67C0DC-F405-D841-B962-DA163479638D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454026" y="1207770"/>
            <a:ext cx="3990750" cy="1312146"/>
          </a:xfrm>
        </p:spPr>
        <p:txBody>
          <a:bodyPr>
            <a:normAutofit/>
          </a:bodyPr>
          <a:lstStyle/>
          <a:p>
            <a:r>
              <a:rPr lang="en-US" sz="2000"/>
              <a:t>Deuterium-Deuterium (DD) generators are sources that produce a short (5-200 </a:t>
            </a:r>
            <a:r>
              <a:rPr lang="en-US" sz="2000">
                <a:latin typeface="Symbol" pitchFamily="2" charset="2"/>
              </a:rPr>
              <a:t>m</a:t>
            </a:r>
            <a:r>
              <a:rPr lang="en-US" sz="2000">
                <a:latin typeface="+mn-lt"/>
              </a:rPr>
              <a:t>s) pulse of neutrons via the reaction:</a:t>
            </a:r>
            <a:endParaRPr lang="en-US" sz="200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CE5556E-DC53-B84E-8174-1607AF36E8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541" y="6407916"/>
            <a:ext cx="1554480" cy="44196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2599031-8DA3-284F-A651-38C8E19BE3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5526" y="1197491"/>
            <a:ext cx="3657600" cy="2057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8A6F07D-6FE7-E947-BE6D-4AD16A5A5AB5}"/>
              </a:ext>
            </a:extLst>
          </p:cNvPr>
          <p:cNvSpPr txBox="1"/>
          <p:nvPr/>
        </p:nvSpPr>
        <p:spPr>
          <a:xfrm>
            <a:off x="5635256" y="3168502"/>
            <a:ext cx="2812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Typical DD generator source</a:t>
            </a:r>
          </a:p>
        </p:txBody>
      </p:sp>
      <p:sp>
        <p:nvSpPr>
          <p:cNvPr id="20" name="Content Placeholder 11">
            <a:extLst>
              <a:ext uri="{FF2B5EF4-FFF2-40B4-BE49-F238E27FC236}">
                <a16:creationId xmlns:a16="http://schemas.microsoft.com/office/drawing/2014/main" id="{84D3221B-9AC4-AC4B-A5C1-C4AEBA01F57C}"/>
              </a:ext>
            </a:extLst>
          </p:cNvPr>
          <p:cNvSpPr txBox="1">
            <a:spLocks/>
          </p:cNvSpPr>
          <p:nvPr/>
        </p:nvSpPr>
        <p:spPr>
          <a:xfrm>
            <a:off x="294597" y="3771860"/>
            <a:ext cx="4575174" cy="1886304"/>
          </a:xfrm>
          <a:prstGeom prst="rect">
            <a:avLst/>
          </a:prstGeom>
        </p:spPr>
        <p:txBody>
          <a:bodyPr lIns="0" rIns="0">
            <a:normAutofit fontScale="92500"/>
          </a:bodyPr>
          <a:lstStyle>
            <a:lvl1pPr marL="256032" indent="-265176" algn="l" defTabSz="457200" rtl="0" fontAlgn="base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Font typeface="Arial"/>
              <a:buChar char="•"/>
              <a:defRPr sz="2200" b="0" i="0" kern="1200">
                <a:solidFill>
                  <a:srgbClr val="3C5A77"/>
                </a:solidFill>
                <a:latin typeface="Helvetica"/>
                <a:ea typeface="Geneva" charset="0"/>
                <a:cs typeface="Geneva" charset="0"/>
              </a:defRPr>
            </a:lvl1pPr>
            <a:lvl2pPr marL="541338" indent="-266700" algn="l" defTabSz="457200" rtl="0" fontAlgn="base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ct val="90000"/>
              <a:buFont typeface="Lucida Grande"/>
              <a:buChar char="-"/>
              <a:defRPr sz="2000" b="0" i="0" kern="1200">
                <a:solidFill>
                  <a:srgbClr val="3C5A77"/>
                </a:solidFill>
                <a:latin typeface="Helvetica"/>
                <a:ea typeface="Geneva" charset="0"/>
                <a:cs typeface="+mn-cs"/>
              </a:defRPr>
            </a:lvl2pPr>
            <a:lvl3pPr marL="898525" indent="-273050" algn="l" defTabSz="457200" rtl="0" fontAlgn="base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ct val="88000"/>
              <a:buFont typeface="Arial"/>
              <a:buChar char="•"/>
              <a:defRPr sz="1800" b="0" i="0" kern="1200">
                <a:solidFill>
                  <a:srgbClr val="3C5A77"/>
                </a:solidFill>
                <a:latin typeface="Helvetica"/>
                <a:ea typeface="Geneva" charset="0"/>
                <a:cs typeface="+mn-cs"/>
              </a:defRPr>
            </a:lvl3pPr>
            <a:lvl4pPr marL="1165225" indent="-266700" algn="l" defTabSz="457200" rtl="0" fontAlgn="base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ct val="90000"/>
              <a:buFont typeface="Lucida Grande"/>
              <a:buChar char="-"/>
              <a:defRPr sz="1600" b="0" i="0" kern="1200">
                <a:solidFill>
                  <a:srgbClr val="3C5A77"/>
                </a:solidFill>
                <a:latin typeface="Helvetica"/>
                <a:ea typeface="Geneva" charset="0"/>
                <a:cs typeface="+mn-cs"/>
              </a:defRPr>
            </a:lvl4pPr>
            <a:lvl5pPr marL="1431925" indent="-266700" algn="l" defTabSz="457200" rtl="0" fontAlgn="base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ct val="88000"/>
              <a:buFont typeface="Arial"/>
              <a:buChar char="•"/>
              <a:defRPr sz="1400" b="0" i="0" kern="1200">
                <a:solidFill>
                  <a:srgbClr val="3C5A77"/>
                </a:solidFill>
                <a:latin typeface="Helvetica"/>
                <a:ea typeface="Geneva" charset="0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spcBef>
                <a:spcPts val="0"/>
              </a:spcBef>
            </a:pPr>
            <a:r>
              <a:rPr lang="en-US" sz="2000" dirty="0"/>
              <a:t> Typically 100-1000 n/pulse</a:t>
            </a:r>
          </a:p>
          <a:p>
            <a:pPr algn="just">
              <a:spcBef>
                <a:spcPts val="0"/>
              </a:spcBef>
            </a:pPr>
            <a:r>
              <a:rPr lang="en-US" sz="2000" dirty="0"/>
              <a:t> No neutrons when turned off</a:t>
            </a:r>
          </a:p>
          <a:p>
            <a:pPr algn="just">
              <a:spcBef>
                <a:spcPts val="0"/>
              </a:spcBef>
            </a:pPr>
            <a:r>
              <a:rPr lang="en-US" sz="2000" dirty="0"/>
              <a:t> Commercially available ~$175k</a:t>
            </a:r>
          </a:p>
          <a:p>
            <a:pPr algn="just">
              <a:spcBef>
                <a:spcPts val="0"/>
              </a:spcBef>
            </a:pPr>
            <a:r>
              <a:rPr lang="en-US" sz="2000" dirty="0"/>
              <a:t> Portable</a:t>
            </a:r>
          </a:p>
          <a:p>
            <a:pPr algn="just">
              <a:spcBef>
                <a:spcPts val="0"/>
              </a:spcBef>
            </a:pPr>
            <a:r>
              <a:rPr lang="en-US" sz="2000" dirty="0"/>
              <a:t> DT used in many physics experiments</a:t>
            </a:r>
          </a:p>
          <a:p>
            <a:pPr algn="just">
              <a:spcBef>
                <a:spcPts val="0"/>
              </a:spcBef>
            </a:pPr>
            <a:r>
              <a:rPr lang="en-US" sz="2000" dirty="0"/>
              <a:t> Super-</a:t>
            </a:r>
            <a:r>
              <a:rPr lang="en-US" sz="2000" dirty="0" err="1"/>
              <a:t>Kamiokande</a:t>
            </a:r>
            <a:r>
              <a:rPr lang="en-US" sz="2000" dirty="0"/>
              <a:t>, SNO, SNO+,…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0D56B5AF-EA82-E64F-98B7-3503D1A554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191" y="2649426"/>
            <a:ext cx="4640580" cy="52578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38DAC81-D939-F04A-AFE5-E4F937605A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0093" y="3686312"/>
            <a:ext cx="3657600" cy="2057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7922A76-FDAB-8640-97E3-4253ED4F5A9A}"/>
              </a:ext>
            </a:extLst>
          </p:cNvPr>
          <p:cNvSpPr txBox="1"/>
          <p:nvPr/>
        </p:nvSpPr>
        <p:spPr>
          <a:xfrm>
            <a:off x="5536642" y="5878286"/>
            <a:ext cx="21784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Control setup for CERN test</a:t>
            </a:r>
          </a:p>
        </p:txBody>
      </p:sp>
    </p:spTree>
    <p:extLst>
      <p:ext uri="{BB962C8B-B14F-4D97-AF65-F5344CB8AC3E}">
        <p14:creationId xmlns:p14="http://schemas.microsoft.com/office/powerpoint/2010/main" val="9313605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Pulsed Neutron Source 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Helvetica"/>
                <a:cs typeface="Helvetica"/>
              </a:rPr>
              <a:t>28 May, 2020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Svoboda | Low Energy Response Calibration 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C39C72E-2A13-EB4D-AD45-6D4E6ACAED8D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00FF0A1-957D-8E46-936D-52EFF65FBFFB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Deployed outside the cryostat so no issues with contamination or operation in a cold environment</a:t>
            </a:r>
          </a:p>
          <a:p>
            <a:r>
              <a:rPr lang="en-US" dirty="0"/>
              <a:t>Neutrons can travel many meters into the detector and reach all parts of the active volume</a:t>
            </a:r>
          </a:p>
          <a:p>
            <a:r>
              <a:rPr lang="en-US" dirty="0"/>
              <a:t> The basic calibration is via neutron capture on 40-Ar which yields a </a:t>
            </a:r>
            <a:r>
              <a:rPr lang="en-US" dirty="0">
                <a:solidFill>
                  <a:srgbClr val="FF0000"/>
                </a:solidFill>
              </a:rPr>
              <a:t>6.0988 MeV gamma cascade. </a:t>
            </a:r>
          </a:p>
          <a:p>
            <a:r>
              <a:rPr lang="en-US" dirty="0"/>
              <a:t> 38-Ar and 36-Ar give 6.6 and 8.8 MeV but are only 0.4% abundance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CE5556E-DC53-B84E-8174-1607AF36E8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541" y="6407916"/>
            <a:ext cx="1554480" cy="44196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50F94D9-6925-B546-BD7C-289D9F1389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8421" y="1207770"/>
            <a:ext cx="2626360" cy="47498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C5772E9-A13E-414E-90C1-F68D00A9EE8D}"/>
              </a:ext>
            </a:extLst>
          </p:cNvPr>
          <p:cNvSpPr txBox="1"/>
          <p:nvPr/>
        </p:nvSpPr>
        <p:spPr>
          <a:xfrm>
            <a:off x="7453423" y="1988288"/>
            <a:ext cx="1618776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gamma cascade</a:t>
            </a:r>
          </a:p>
          <a:p>
            <a:r>
              <a:rPr lang="en-US" sz="1400" dirty="0"/>
              <a:t>from natural argon</a:t>
            </a:r>
          </a:p>
          <a:p>
            <a:r>
              <a:rPr lang="en-US" sz="1400" dirty="0"/>
              <a:t>well-understood to,</a:t>
            </a:r>
          </a:p>
          <a:p>
            <a:r>
              <a:rPr lang="en-US" sz="1400" dirty="0"/>
              <a:t>with the SUM</a:t>
            </a:r>
          </a:p>
          <a:p>
            <a:r>
              <a:rPr lang="en-US" sz="1400" dirty="0"/>
              <a:t>of gamma energies</a:t>
            </a:r>
          </a:p>
          <a:p>
            <a:r>
              <a:rPr lang="en-US" sz="1400" dirty="0"/>
              <a:t>understood to </a:t>
            </a:r>
          </a:p>
          <a:p>
            <a:r>
              <a:rPr lang="en-US" sz="1400" dirty="0"/>
              <a:t>4 significant figures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D799F9D-785F-1448-BB0B-251751876C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8421" y="5957570"/>
            <a:ext cx="2832100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4311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Radioactive Source Deployment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Helvetica"/>
                <a:cs typeface="Helvetica"/>
              </a:rPr>
              <a:t>28 May, 2020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Svoboda | Low Energy Response Calibration 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C39C72E-2A13-EB4D-AD45-6D4E6ACAED8D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CE5556E-DC53-B84E-8174-1607AF36E8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541" y="6407916"/>
            <a:ext cx="1554480" cy="44196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80032F5-4499-3241-B8FD-D636127644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6035" y="1446575"/>
            <a:ext cx="3966210" cy="2522220"/>
          </a:xfrm>
          <a:prstGeom prst="rect">
            <a:avLst/>
          </a:prstGeom>
        </p:spPr>
      </p:pic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AC59C759-6D90-9C41-B30E-D1D4E8B51E3B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454026" y="2030818"/>
            <a:ext cx="3990750" cy="4208577"/>
          </a:xfrm>
        </p:spPr>
        <p:txBody>
          <a:bodyPr/>
          <a:lstStyle/>
          <a:p>
            <a:r>
              <a:rPr lang="en-US" dirty="0"/>
              <a:t> A </a:t>
            </a:r>
            <a:r>
              <a:rPr lang="en-US" dirty="0" err="1"/>
              <a:t>Cf</a:t>
            </a:r>
            <a:r>
              <a:rPr lang="en-US" dirty="0"/>
              <a:t>-Ni gamma source can be deployed to specific locations in the detector to give precision </a:t>
            </a:r>
            <a:r>
              <a:rPr lang="en-US" dirty="0">
                <a:solidFill>
                  <a:srgbClr val="FF0000"/>
                </a:solidFill>
              </a:rPr>
              <a:t>9 MeV gamma </a:t>
            </a:r>
            <a:r>
              <a:rPr lang="en-US" dirty="0"/>
              <a:t>measurements</a:t>
            </a:r>
          </a:p>
          <a:p>
            <a:r>
              <a:rPr lang="en-US" dirty="0"/>
              <a:t> Completely passive device </a:t>
            </a:r>
          </a:p>
          <a:p>
            <a:r>
              <a:rPr lang="en-US" dirty="0"/>
              <a:t> Gamma spectrum well-understood</a:t>
            </a:r>
          </a:p>
          <a:p>
            <a:r>
              <a:rPr lang="en-US" dirty="0"/>
              <a:t>Very inexpensive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F3DB640-05A1-E34A-B46B-5E214A5866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1007" y="3548425"/>
            <a:ext cx="1054100" cy="25844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B1DF310-4666-B44F-BA53-34A33EC37A61}"/>
              </a:ext>
            </a:extLst>
          </p:cNvPr>
          <p:cNvSpPr txBox="1"/>
          <p:nvPr/>
        </p:nvSpPr>
        <p:spPr>
          <a:xfrm>
            <a:off x="6580079" y="4520507"/>
            <a:ext cx="167494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source is sized</a:t>
            </a:r>
          </a:p>
          <a:p>
            <a:r>
              <a:rPr lang="en-US" sz="1400" dirty="0"/>
              <a:t>to fit into a standard</a:t>
            </a:r>
          </a:p>
          <a:p>
            <a:r>
              <a:rPr lang="en-US" sz="1400" dirty="0"/>
              <a:t>25 cm port.</a:t>
            </a:r>
          </a:p>
        </p:txBody>
      </p:sp>
    </p:spTree>
    <p:extLst>
      <p:ext uri="{BB962C8B-B14F-4D97-AF65-F5344CB8AC3E}">
        <p14:creationId xmlns:p14="http://schemas.microsoft.com/office/powerpoint/2010/main" val="25062143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2064" y="591591"/>
            <a:ext cx="4341964" cy="647102"/>
          </a:xfrm>
        </p:spPr>
        <p:txBody>
          <a:bodyPr/>
          <a:lstStyle/>
          <a:p>
            <a:r>
              <a:rPr lang="en-US" sz="4000"/>
              <a:t>Why do we need these devices?</a:t>
            </a:r>
            <a:endParaRPr lang="en-US" sz="400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Helvetica"/>
                <a:cs typeface="Helvetica"/>
              </a:rPr>
              <a:t>28 May, 2020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Svoboda | Low Energy Response Calibration 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C39C72E-2A13-EB4D-AD45-6D4E6ACAED8D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CE5556E-DC53-B84E-8174-1607AF36E8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541" y="6407916"/>
            <a:ext cx="1554480" cy="44196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DCE840A-DD4B-244B-83CD-6642D6DADB99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026" y="207143"/>
            <a:ext cx="2880360" cy="30784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333676B-A3E3-5C44-B516-F0D0F2DF78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6896" y="2388354"/>
            <a:ext cx="3200400" cy="238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6158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Supernova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Helvetica"/>
                <a:cs typeface="Helvetica"/>
              </a:rPr>
              <a:t>28 May, 2020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Svoboda | Low Energy Response Calibration 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C39C72E-2A13-EB4D-AD45-6D4E6ACAED8D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CCCA0601-8E47-644F-AA1D-3032C93ECF95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220566" y="1277444"/>
            <a:ext cx="4649602" cy="4544444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 The requirements for energy resolution for SN events are fairly loose since the complexity of the final states (including neutrons) systematically smears the reconstructed energy</a:t>
            </a:r>
          </a:p>
          <a:p>
            <a:r>
              <a:rPr lang="en-US" dirty="0"/>
              <a:t> The requirements on the energy </a:t>
            </a:r>
            <a:r>
              <a:rPr lang="en-US" i="1" dirty="0"/>
              <a:t>threshold</a:t>
            </a:r>
            <a:r>
              <a:rPr lang="en-US" dirty="0"/>
              <a:t> for individual events to be recorded and the trigger efficiency are more relevant</a:t>
            </a:r>
          </a:p>
          <a:p>
            <a:r>
              <a:rPr lang="en-US" dirty="0"/>
              <a:t>Smearing of MARLEY generated events by physics and reconstruction is equivalent to roughly a 20% energy resolution</a:t>
            </a:r>
          </a:p>
          <a:p>
            <a:r>
              <a:rPr lang="en-US" dirty="0"/>
              <a:t> Report by </a:t>
            </a:r>
            <a:r>
              <a:rPr lang="en-US" dirty="0" err="1"/>
              <a:t>E.Conley</a:t>
            </a:r>
            <a:r>
              <a:rPr lang="en-US" dirty="0"/>
              <a:t> DocDB-14068 details the effects of detector performance on SN spectral parameter measurements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CE5556E-DC53-B84E-8174-1607AF36E8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541" y="6407916"/>
            <a:ext cx="1554480" cy="4419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6C43B17-B789-8141-8870-DEC43AE55547}"/>
              </a:ext>
            </a:extLst>
          </p:cNvPr>
          <p:cNvSpPr txBox="1"/>
          <p:nvPr/>
        </p:nvSpPr>
        <p:spPr>
          <a:xfrm>
            <a:off x="5411366" y="1904579"/>
            <a:ext cx="338176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Simulation of 30 MeV SN neutrino interaction in DUNE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456A897-D1BE-E44F-A16F-9A81FD3418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3411" y="2262975"/>
            <a:ext cx="4114165" cy="374396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FC81CD4-D98C-4540-8E44-529DC96E123C}"/>
              </a:ext>
            </a:extLst>
          </p:cNvPr>
          <p:cNvSpPr txBox="1"/>
          <p:nvPr/>
        </p:nvSpPr>
        <p:spPr>
          <a:xfrm>
            <a:off x="5827967" y="6034131"/>
            <a:ext cx="23050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(</a:t>
            </a:r>
            <a:r>
              <a:rPr lang="en-US" sz="1200" dirty="0" err="1"/>
              <a:t>E.Conley</a:t>
            </a:r>
            <a:r>
              <a:rPr lang="en-US" sz="1200" dirty="0"/>
              <a:t>, DocDB-14068 v7, 2019)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ADE5BFA-98C9-B849-9F53-4C253AB71F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2604" y="153905"/>
            <a:ext cx="2651760" cy="1661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891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2140" y="331730"/>
            <a:ext cx="8229600" cy="647102"/>
          </a:xfrm>
        </p:spPr>
        <p:txBody>
          <a:bodyPr/>
          <a:lstStyle/>
          <a:p>
            <a:r>
              <a:rPr lang="en-US" dirty="0"/>
              <a:t>Supernova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Helvetica"/>
                <a:cs typeface="Helvetica"/>
              </a:rPr>
              <a:t>28 May, 2020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Svoboda | Low Energy Response Calibration 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C39C72E-2A13-EB4D-AD45-6D4E6ACAED8D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CE5556E-DC53-B84E-8174-1607AF36E8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541" y="6407916"/>
            <a:ext cx="1554480" cy="44196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FC81CD4-D98C-4540-8E44-529DC96E123C}"/>
              </a:ext>
            </a:extLst>
          </p:cNvPr>
          <p:cNvSpPr txBox="1"/>
          <p:nvPr/>
        </p:nvSpPr>
        <p:spPr>
          <a:xfrm>
            <a:off x="3778391" y="5296913"/>
            <a:ext cx="23050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(E.Conley, DocDB-14068 v7, 2019)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EA1FBD0-1532-CE47-8C57-12E5002B1E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6776" y="629830"/>
            <a:ext cx="2560320" cy="471678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3EFF897-547A-6245-8FEC-E93664C852F1}"/>
              </a:ext>
            </a:extLst>
          </p:cNvPr>
          <p:cNvSpPr txBox="1"/>
          <p:nvPr/>
        </p:nvSpPr>
        <p:spPr>
          <a:xfrm>
            <a:off x="148982" y="1189850"/>
            <a:ext cx="345760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(Left) Effects on SN spectral parameter measurements for  making wrong assumptions on a “true” 30% energy resolution</a:t>
            </a:r>
          </a:p>
          <a:p>
            <a:endParaRPr lang="en-US" sz="1600" dirty="0"/>
          </a:p>
          <a:p>
            <a:r>
              <a:rPr lang="en-US" sz="1600" dirty="0"/>
              <a:t>(Right) Fractional difference from the</a:t>
            </a:r>
          </a:p>
          <a:p>
            <a:r>
              <a:rPr lang="en-US" sz="1600" dirty="0"/>
              <a:t>“true” value of spectral parameters from incorrect energy resolution assumptions 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F8D1AF9-708E-2B4A-A151-28A975479B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5060" y="541027"/>
            <a:ext cx="2948940" cy="526542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4A13FC7-41BD-C344-87E5-E43C50D3F312}"/>
              </a:ext>
            </a:extLst>
          </p:cNvPr>
          <p:cNvSpPr txBox="1"/>
          <p:nvPr/>
        </p:nvSpPr>
        <p:spPr>
          <a:xfrm>
            <a:off x="190402" y="3470049"/>
            <a:ext cx="2799869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Recommended Uncertainty</a:t>
            </a:r>
          </a:p>
          <a:p>
            <a:r>
              <a:rPr lang="en-US" b="1" dirty="0">
                <a:solidFill>
                  <a:srgbClr val="0070C0"/>
                </a:solidFill>
              </a:rPr>
              <a:t> Requirements:</a:t>
            </a:r>
          </a:p>
          <a:p>
            <a:endParaRPr lang="en-US" b="1" dirty="0">
              <a:solidFill>
                <a:srgbClr val="0070C0"/>
              </a:solidFill>
            </a:endParaRPr>
          </a:p>
          <a:p>
            <a:r>
              <a:rPr lang="en-US" b="1" dirty="0"/>
              <a:t>Energy Scale: </a:t>
            </a:r>
            <a:r>
              <a:rPr lang="en-US" b="1" dirty="0">
                <a:solidFill>
                  <a:srgbClr val="0070C0"/>
                </a:solidFill>
              </a:rPr>
              <a:t>&lt;5%</a:t>
            </a:r>
          </a:p>
          <a:p>
            <a:r>
              <a:rPr lang="en-US" b="1" dirty="0"/>
              <a:t>Energy Resolution: </a:t>
            </a:r>
            <a:r>
              <a:rPr lang="en-US" b="1" dirty="0">
                <a:solidFill>
                  <a:srgbClr val="0070C0"/>
                </a:solidFill>
              </a:rPr>
              <a:t>&lt;10%</a:t>
            </a:r>
          </a:p>
          <a:p>
            <a:r>
              <a:rPr lang="en-US" b="1" dirty="0"/>
              <a:t>Energy Threshold </a:t>
            </a:r>
          </a:p>
          <a:p>
            <a:r>
              <a:rPr lang="en-US" b="1" dirty="0"/>
              <a:t>Uncertainty</a:t>
            </a:r>
            <a:r>
              <a:rPr lang="en-US" b="1" dirty="0">
                <a:solidFill>
                  <a:srgbClr val="0070C0"/>
                </a:solidFill>
              </a:rPr>
              <a:t>: &lt;1.5 MeV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1B1DE90-42BA-F946-9F9E-11371F3206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21336" y="5651176"/>
            <a:ext cx="2905760" cy="53784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53915D9-6578-6748-80C8-84613E863CC2}"/>
              </a:ext>
            </a:extLst>
          </p:cNvPr>
          <p:cNvSpPr txBox="1"/>
          <p:nvPr/>
        </p:nvSpPr>
        <p:spPr>
          <a:xfrm>
            <a:off x="344929" y="5565107"/>
            <a:ext cx="26453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note: this study assumes a 5 MeV step threshold – current expectation is higher with more gradual turn on.</a:t>
            </a:r>
          </a:p>
        </p:txBody>
      </p:sp>
    </p:spTree>
    <p:extLst>
      <p:ext uri="{BB962C8B-B14F-4D97-AF65-F5344CB8AC3E}">
        <p14:creationId xmlns:p14="http://schemas.microsoft.com/office/powerpoint/2010/main" val="9769163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Trigger efficiency (TDR)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Helvetica"/>
                <a:cs typeface="Helvetica"/>
              </a:rPr>
              <a:t>28 May, 2020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Svoboda | Low Energy Response Calibration 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C39C72E-2A13-EB4D-AD45-6D4E6ACAED8D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CE5556E-DC53-B84E-8174-1607AF36E8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541" y="6407916"/>
            <a:ext cx="1554480" cy="4419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3D083C6-18B0-CC4C-A158-709D83AFEC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75197"/>
            <a:ext cx="9144000" cy="4507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938480"/>
      </p:ext>
    </p:extLst>
  </p:cSld>
  <p:clrMapOvr>
    <a:masterClrMapping/>
  </p:clrMapOvr>
</p:sld>
</file>

<file path=ppt/theme/theme1.xml><?xml version="1.0" encoding="utf-8"?>
<a:theme xmlns:a="http://schemas.openxmlformats.org/drawingml/2006/main" name="Dune Template_051215">
  <a:themeElements>
    <a:clrScheme name="DUNE">
      <a:dk1>
        <a:srgbClr val="BC5F2B"/>
      </a:dk1>
      <a:lt1>
        <a:sysClr val="window" lastClr="FFFFFF"/>
      </a:lt1>
      <a:dk2>
        <a:srgbClr val="3C5A77"/>
      </a:dk2>
      <a:lt2>
        <a:srgbClr val="F37C23"/>
      </a:lt2>
      <a:accent1>
        <a:srgbClr val="4F81BD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LBNF Content-Footer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Dune Template_051215</Template>
  <TotalTime>25394</TotalTime>
  <Words>1857</Words>
  <Application>Microsoft Macintosh PowerPoint</Application>
  <PresentationFormat>On-screen Show (4:3)</PresentationFormat>
  <Paragraphs>273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26</vt:i4>
      </vt:variant>
    </vt:vector>
  </HeadingPairs>
  <TitlesOfParts>
    <vt:vector size="35" baseType="lpstr">
      <vt:lpstr>Merriweather Sans</vt:lpstr>
      <vt:lpstr>Arial</vt:lpstr>
      <vt:lpstr>Calibri</vt:lpstr>
      <vt:lpstr>Helvetica</vt:lpstr>
      <vt:lpstr>Helvetica Neue</vt:lpstr>
      <vt:lpstr>Lucida Grande</vt:lpstr>
      <vt:lpstr>Symbol</vt:lpstr>
      <vt:lpstr>Dune Template_051215</vt:lpstr>
      <vt:lpstr>LBNF Content-Footer Theme</vt:lpstr>
      <vt:lpstr>Low Energy Calibration</vt:lpstr>
      <vt:lpstr>Content</vt:lpstr>
      <vt:lpstr>Pulsed Neutron Source </vt:lpstr>
      <vt:lpstr>Pulsed Neutron Source </vt:lpstr>
      <vt:lpstr>Radioactive Source Deployment</vt:lpstr>
      <vt:lpstr>Why do we need these devices?</vt:lpstr>
      <vt:lpstr>Supernova</vt:lpstr>
      <vt:lpstr>Supernova</vt:lpstr>
      <vt:lpstr>Trigger efficiency (TDR)</vt:lpstr>
      <vt:lpstr>Supernova Burst Trigger</vt:lpstr>
      <vt:lpstr>Other Physics: Solar</vt:lpstr>
      <vt:lpstr>Systematic uncertainty in dCP due to the absolute energy scale</vt:lpstr>
      <vt:lpstr>Systematic uncertainty in dCP due to the absolute energy scale</vt:lpstr>
      <vt:lpstr>CR Muon Energy Spectrum</vt:lpstr>
      <vt:lpstr>CR Muon Energy Loss</vt:lpstr>
      <vt:lpstr>PowerPoint Presentation</vt:lpstr>
      <vt:lpstr>Super-Kamiokande Experience</vt:lpstr>
      <vt:lpstr>Super-Kamiokande Experience</vt:lpstr>
      <vt:lpstr>Super-Kamiokande Experience</vt:lpstr>
      <vt:lpstr>Time Variation in SK</vt:lpstr>
      <vt:lpstr>Time Variation in DUNE</vt:lpstr>
      <vt:lpstr>Time Variation in DUNE</vt:lpstr>
      <vt:lpstr>Conclusions</vt:lpstr>
      <vt:lpstr>Supernova Trigger: background effects </vt:lpstr>
      <vt:lpstr>Cosmic Ray Rates</vt:lpstr>
      <vt:lpstr>Trigger Efficiency with Electron/g Sample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 – One or two lines</dc:title>
  <dc:subject/>
  <dc:creator>Microsoft Office User</dc:creator>
  <cp:keywords/>
  <dc:description>Modified by A. Weber</dc:description>
  <cp:lastModifiedBy>Junying Huang</cp:lastModifiedBy>
  <cp:revision>69</cp:revision>
  <dcterms:created xsi:type="dcterms:W3CDTF">2020-05-19T17:21:19Z</dcterms:created>
  <dcterms:modified xsi:type="dcterms:W3CDTF">2021-09-10T05:45:30Z</dcterms:modified>
  <cp:category/>
</cp:coreProperties>
</file>